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3" r:id="rId4"/>
  </p:sldMasterIdLst>
  <p:notesMasterIdLst>
    <p:notesMasterId r:id="rId17"/>
  </p:notesMasterIdLst>
  <p:sldIdLst>
    <p:sldId id="256" r:id="rId5"/>
    <p:sldId id="257" r:id="rId6"/>
    <p:sldId id="267" r:id="rId7"/>
    <p:sldId id="262" r:id="rId8"/>
    <p:sldId id="260" r:id="rId9"/>
    <p:sldId id="271" r:id="rId10"/>
    <p:sldId id="268" r:id="rId11"/>
    <p:sldId id="266" r:id="rId12"/>
    <p:sldId id="263" r:id="rId13"/>
    <p:sldId id="269" r:id="rId14"/>
    <p:sldId id="270" r:id="rId15"/>
    <p:sldId id="272" r:id="rId1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69ECBF-0D91-4ACE-9468-264A755F7016}" v="26" dt="2024-10-15T00:36:23.733"/>
    <p1510:client id="{E6FC95B6-0735-3C4A-D931-2090DB594650}" v="3" dt="2024-10-15T11:22:11.2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 autoAdjust="0"/>
    <p:restoredTop sz="83788" autoAdjust="0"/>
  </p:normalViewPr>
  <p:slideViewPr>
    <p:cSldViewPr snapToGrid="0">
      <p:cViewPr varScale="1">
        <p:scale>
          <a:sx n="93" d="100"/>
          <a:sy n="93" d="100"/>
        </p:scale>
        <p:origin x="12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B60E4B0-7149-4E12-93E6-70AA69DE6AAC}" type="doc">
      <dgm:prSet loTypeId="urn:microsoft.com/office/officeart/2005/8/layout/vList5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100BDA8-5E3E-4998-86B2-E47D8866F5CE}">
      <dgm:prSet/>
      <dgm:spPr/>
      <dgm:t>
        <a:bodyPr/>
        <a:lstStyle/>
        <a:p>
          <a:r>
            <a:rPr lang="es-ES" b="1"/>
            <a:t>En estudio:</a:t>
          </a:r>
          <a:endParaRPr lang="en-US"/>
        </a:p>
      </dgm:t>
    </dgm:pt>
    <dgm:pt modelId="{3C68770B-D5B1-41CC-A3E6-FD9759997EF5}" type="parTrans" cxnId="{E7CB37BF-E60B-46EF-BBD5-B9C2431AE433}">
      <dgm:prSet/>
      <dgm:spPr/>
      <dgm:t>
        <a:bodyPr/>
        <a:lstStyle/>
        <a:p>
          <a:endParaRPr lang="en-US"/>
        </a:p>
      </dgm:t>
    </dgm:pt>
    <dgm:pt modelId="{8BF9F9E2-90C9-4D65-AD6F-FA04680790A0}" type="sibTrans" cxnId="{E7CB37BF-E60B-46EF-BBD5-B9C2431AE433}">
      <dgm:prSet/>
      <dgm:spPr/>
      <dgm:t>
        <a:bodyPr/>
        <a:lstStyle/>
        <a:p>
          <a:endParaRPr lang="en-US"/>
        </a:p>
      </dgm:t>
    </dgm:pt>
    <dgm:pt modelId="{11048BC0-6675-4E83-B1A0-C86C82890918}">
      <dgm:prSet/>
      <dgm:spPr/>
      <dgm:t>
        <a:bodyPr/>
        <a:lstStyle/>
        <a:p>
          <a:r>
            <a:rPr lang="es-ES" b="1"/>
            <a:t>Implementación de sistema de “likes”  en los perros (me gusta)</a:t>
          </a:r>
          <a:endParaRPr lang="en-US"/>
        </a:p>
      </dgm:t>
    </dgm:pt>
    <dgm:pt modelId="{A72A4238-2201-4E0E-90AD-180B9D152ED8}" type="parTrans" cxnId="{EB59F022-4331-4A76-AE59-B65362DCFA00}">
      <dgm:prSet/>
      <dgm:spPr/>
      <dgm:t>
        <a:bodyPr/>
        <a:lstStyle/>
        <a:p>
          <a:endParaRPr lang="en-US"/>
        </a:p>
      </dgm:t>
    </dgm:pt>
    <dgm:pt modelId="{CFF857E7-0F81-432C-9C30-4626ED3A3945}" type="sibTrans" cxnId="{EB59F022-4331-4A76-AE59-B65362DCFA00}">
      <dgm:prSet/>
      <dgm:spPr/>
      <dgm:t>
        <a:bodyPr/>
        <a:lstStyle/>
        <a:p>
          <a:endParaRPr lang="en-US"/>
        </a:p>
      </dgm:t>
    </dgm:pt>
    <dgm:pt modelId="{DF0AE112-7E3B-4CED-9E96-89FB93A3C36C}">
      <dgm:prSet/>
      <dgm:spPr/>
      <dgm:t>
        <a:bodyPr/>
        <a:lstStyle/>
        <a:p>
          <a:r>
            <a:rPr lang="es-ES" b="1"/>
            <a:t>Botonera común de acciones en todas las pantallas</a:t>
          </a:r>
          <a:endParaRPr lang="en-US"/>
        </a:p>
      </dgm:t>
    </dgm:pt>
    <dgm:pt modelId="{E15C85D7-4257-4ACD-B844-8F3D6F7A0982}" type="parTrans" cxnId="{763F908C-08D1-40F4-8091-FBA30FA6AC46}">
      <dgm:prSet/>
      <dgm:spPr/>
      <dgm:t>
        <a:bodyPr/>
        <a:lstStyle/>
        <a:p>
          <a:endParaRPr lang="en-US"/>
        </a:p>
      </dgm:t>
    </dgm:pt>
    <dgm:pt modelId="{BDC2BCA7-1162-4481-BC55-0BCCE0637FA6}" type="sibTrans" cxnId="{763F908C-08D1-40F4-8091-FBA30FA6AC46}">
      <dgm:prSet/>
      <dgm:spPr/>
      <dgm:t>
        <a:bodyPr/>
        <a:lstStyle/>
        <a:p>
          <a:endParaRPr lang="en-US"/>
        </a:p>
      </dgm:t>
    </dgm:pt>
    <dgm:pt modelId="{3FF58DBA-9631-432E-BBD0-7EB14201636A}">
      <dgm:prSet/>
      <dgm:spPr/>
      <dgm:t>
        <a:bodyPr/>
        <a:lstStyle/>
        <a:p>
          <a:r>
            <a:rPr lang="es-ES" b="1"/>
            <a:t>Implementación de “Mis Favoritos”</a:t>
          </a:r>
          <a:endParaRPr lang="en-US"/>
        </a:p>
      </dgm:t>
    </dgm:pt>
    <dgm:pt modelId="{B632C884-C564-4156-9D0C-5392227EA821}" type="parTrans" cxnId="{A3135D07-E46D-46A2-82E2-D7F55E4E7872}">
      <dgm:prSet/>
      <dgm:spPr/>
      <dgm:t>
        <a:bodyPr/>
        <a:lstStyle/>
        <a:p>
          <a:endParaRPr lang="en-US"/>
        </a:p>
      </dgm:t>
    </dgm:pt>
    <dgm:pt modelId="{76387A2C-D5E7-4510-8E75-4898C6486200}" type="sibTrans" cxnId="{A3135D07-E46D-46A2-82E2-D7F55E4E7872}">
      <dgm:prSet/>
      <dgm:spPr/>
      <dgm:t>
        <a:bodyPr/>
        <a:lstStyle/>
        <a:p>
          <a:endParaRPr lang="en-US"/>
        </a:p>
      </dgm:t>
    </dgm:pt>
    <dgm:pt modelId="{9A4EF27E-C880-4AE1-AFF8-06405E152DE2}">
      <dgm:prSet/>
      <dgm:spPr/>
      <dgm:t>
        <a:bodyPr/>
        <a:lstStyle/>
        <a:p>
          <a:r>
            <a:rPr lang="es-ES" b="1"/>
            <a:t>Integración con Camara y GPS para la personalización del Perfil</a:t>
          </a:r>
          <a:endParaRPr lang="en-US"/>
        </a:p>
      </dgm:t>
    </dgm:pt>
    <dgm:pt modelId="{6C220E2B-4BCD-430A-B983-FC518434584F}" type="parTrans" cxnId="{437B97F4-C147-4C77-9E52-2B80FB3DE59C}">
      <dgm:prSet/>
      <dgm:spPr/>
      <dgm:t>
        <a:bodyPr/>
        <a:lstStyle/>
        <a:p>
          <a:endParaRPr lang="en-US"/>
        </a:p>
      </dgm:t>
    </dgm:pt>
    <dgm:pt modelId="{A0762D9E-A567-4962-BD3D-C90106D6D689}" type="sibTrans" cxnId="{437B97F4-C147-4C77-9E52-2B80FB3DE59C}">
      <dgm:prSet/>
      <dgm:spPr/>
      <dgm:t>
        <a:bodyPr/>
        <a:lstStyle/>
        <a:p>
          <a:endParaRPr lang="en-US"/>
        </a:p>
      </dgm:t>
    </dgm:pt>
    <dgm:pt modelId="{B490C76A-9D46-4DCC-BFEF-29D47FF3A938}">
      <dgm:prSet/>
      <dgm:spPr/>
      <dgm:t>
        <a:bodyPr/>
        <a:lstStyle/>
        <a:p>
          <a:r>
            <a:rPr lang="es-ES" b="1"/>
            <a:t>Opción para ver Perros con necesidades especiales (ejemplo enfermedades,  etc)</a:t>
          </a:r>
          <a:endParaRPr lang="en-US"/>
        </a:p>
      </dgm:t>
    </dgm:pt>
    <dgm:pt modelId="{8BDFF25D-3B2E-4F7D-A51A-193D0462854C}" type="parTrans" cxnId="{7D26E602-F26F-4CEF-ACB0-2844A78815BA}">
      <dgm:prSet/>
      <dgm:spPr/>
      <dgm:t>
        <a:bodyPr/>
        <a:lstStyle/>
        <a:p>
          <a:endParaRPr lang="en-US"/>
        </a:p>
      </dgm:t>
    </dgm:pt>
    <dgm:pt modelId="{0859F35F-5318-4A91-BC1A-6CC976D28CE3}" type="sibTrans" cxnId="{7D26E602-F26F-4CEF-ACB0-2844A78815BA}">
      <dgm:prSet/>
      <dgm:spPr/>
      <dgm:t>
        <a:bodyPr/>
        <a:lstStyle/>
        <a:p>
          <a:endParaRPr lang="en-US"/>
        </a:p>
      </dgm:t>
    </dgm:pt>
    <dgm:pt modelId="{0EC80376-6437-429F-8EA4-B56D0EB474DD}">
      <dgm:prSet/>
      <dgm:spPr/>
      <dgm:t>
        <a:bodyPr/>
        <a:lstStyle/>
        <a:p>
          <a:r>
            <a:rPr lang="es-ES" b="1"/>
            <a:t>En Duda </a:t>
          </a:r>
          <a:endParaRPr lang="en-US"/>
        </a:p>
      </dgm:t>
    </dgm:pt>
    <dgm:pt modelId="{86E40211-25CD-4552-8692-1A506AB8AC5B}" type="parTrans" cxnId="{A48883D6-5FE6-4AFD-9687-3BB96AA3561E}">
      <dgm:prSet/>
      <dgm:spPr/>
      <dgm:t>
        <a:bodyPr/>
        <a:lstStyle/>
        <a:p>
          <a:endParaRPr lang="en-US"/>
        </a:p>
      </dgm:t>
    </dgm:pt>
    <dgm:pt modelId="{52AFD0AB-85F1-42B1-AF8F-96957C093383}" type="sibTrans" cxnId="{A48883D6-5FE6-4AFD-9687-3BB96AA3561E}">
      <dgm:prSet/>
      <dgm:spPr/>
      <dgm:t>
        <a:bodyPr/>
        <a:lstStyle/>
        <a:p>
          <a:endParaRPr lang="en-US"/>
        </a:p>
      </dgm:t>
    </dgm:pt>
    <dgm:pt modelId="{0AC2BADB-A5FE-49D5-A3A5-6320B45E1F54}">
      <dgm:prSet/>
      <dgm:spPr/>
      <dgm:t>
        <a:bodyPr/>
        <a:lstStyle/>
        <a:p>
          <a:r>
            <a:rPr lang="es-ES" b="1"/>
            <a:t>Subida a Google Play </a:t>
          </a:r>
          <a:endParaRPr lang="en-US"/>
        </a:p>
      </dgm:t>
    </dgm:pt>
    <dgm:pt modelId="{EC337CA4-5654-4E32-A2C7-72D02E683678}" type="parTrans" cxnId="{250C77BC-25B0-41C7-B4ED-06CB821C51AA}">
      <dgm:prSet/>
      <dgm:spPr/>
      <dgm:t>
        <a:bodyPr/>
        <a:lstStyle/>
        <a:p>
          <a:endParaRPr lang="en-US"/>
        </a:p>
      </dgm:t>
    </dgm:pt>
    <dgm:pt modelId="{B5781946-8A96-4F34-8234-E49051FBECB8}" type="sibTrans" cxnId="{250C77BC-25B0-41C7-B4ED-06CB821C51AA}">
      <dgm:prSet/>
      <dgm:spPr/>
      <dgm:t>
        <a:bodyPr/>
        <a:lstStyle/>
        <a:p>
          <a:endParaRPr lang="en-US"/>
        </a:p>
      </dgm:t>
    </dgm:pt>
    <dgm:pt modelId="{D8BCE89E-2AFD-4CC3-84AD-D18E7313F810}">
      <dgm:prSet/>
      <dgm:spPr/>
      <dgm:t>
        <a:bodyPr/>
        <a:lstStyle/>
        <a:p>
          <a:r>
            <a:rPr lang="es-ES" b="1"/>
            <a:t>Descartadas:</a:t>
          </a:r>
          <a:endParaRPr lang="en-US"/>
        </a:p>
      </dgm:t>
    </dgm:pt>
    <dgm:pt modelId="{74339335-2A23-401F-B8F9-8221F6708ABD}" type="parTrans" cxnId="{D8E8D768-F400-4F85-ADD8-48F4DD86FA4C}">
      <dgm:prSet/>
      <dgm:spPr/>
      <dgm:t>
        <a:bodyPr/>
        <a:lstStyle/>
        <a:p>
          <a:endParaRPr lang="en-US"/>
        </a:p>
      </dgm:t>
    </dgm:pt>
    <dgm:pt modelId="{2752E10B-6A89-4CF9-9899-BF28561EF31F}" type="sibTrans" cxnId="{D8E8D768-F400-4F85-ADD8-48F4DD86FA4C}">
      <dgm:prSet/>
      <dgm:spPr/>
      <dgm:t>
        <a:bodyPr/>
        <a:lstStyle/>
        <a:p>
          <a:endParaRPr lang="en-US"/>
        </a:p>
      </dgm:t>
    </dgm:pt>
    <dgm:pt modelId="{0FE6A064-C85E-405E-9F6B-5A0E96D40B91}">
      <dgm:prSet/>
      <dgm:spPr/>
      <dgm:t>
        <a:bodyPr/>
        <a:lstStyle/>
        <a:p>
          <a:r>
            <a:rPr lang="es-ES" b="1"/>
            <a:t>Implementación en iPhone  :    No se dispone de medios para correr el emulador</a:t>
          </a:r>
          <a:endParaRPr lang="en-US"/>
        </a:p>
      </dgm:t>
    </dgm:pt>
    <dgm:pt modelId="{D6EEC93D-E88D-47AE-A79B-0E56DEC42399}" type="parTrans" cxnId="{957C7839-0A88-43F3-9DC4-65D731E4C169}">
      <dgm:prSet/>
      <dgm:spPr/>
      <dgm:t>
        <a:bodyPr/>
        <a:lstStyle/>
        <a:p>
          <a:endParaRPr lang="en-US"/>
        </a:p>
      </dgm:t>
    </dgm:pt>
    <dgm:pt modelId="{3FE136CE-2E41-43B8-B516-8683ED87BBBE}" type="sibTrans" cxnId="{957C7839-0A88-43F3-9DC4-65D731E4C169}">
      <dgm:prSet/>
      <dgm:spPr/>
      <dgm:t>
        <a:bodyPr/>
        <a:lstStyle/>
        <a:p>
          <a:endParaRPr lang="en-US"/>
        </a:p>
      </dgm:t>
    </dgm:pt>
    <dgm:pt modelId="{4F607767-4F75-40BB-B18F-FA4CB2208051}" type="pres">
      <dgm:prSet presAssocID="{DB60E4B0-7149-4E12-93E6-70AA69DE6AAC}" presName="Name0" presStyleCnt="0">
        <dgm:presLayoutVars>
          <dgm:dir/>
          <dgm:animLvl val="lvl"/>
          <dgm:resizeHandles val="exact"/>
        </dgm:presLayoutVars>
      </dgm:prSet>
      <dgm:spPr/>
    </dgm:pt>
    <dgm:pt modelId="{E8CFC440-0259-41A7-A47D-27C449182465}" type="pres">
      <dgm:prSet presAssocID="{F100BDA8-5E3E-4998-86B2-E47D8866F5CE}" presName="linNode" presStyleCnt="0"/>
      <dgm:spPr/>
    </dgm:pt>
    <dgm:pt modelId="{CACA8929-6D80-4ED4-A480-A8A87030DD77}" type="pres">
      <dgm:prSet presAssocID="{F100BDA8-5E3E-4998-86B2-E47D8866F5CE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A8A1390B-441D-456C-B07A-AEAACE2FC8C9}" type="pres">
      <dgm:prSet presAssocID="{F100BDA8-5E3E-4998-86B2-E47D8866F5CE}" presName="descendantText" presStyleLbl="alignAccFollowNode1" presStyleIdx="0" presStyleCnt="3">
        <dgm:presLayoutVars>
          <dgm:bulletEnabled val="1"/>
        </dgm:presLayoutVars>
      </dgm:prSet>
      <dgm:spPr/>
    </dgm:pt>
    <dgm:pt modelId="{B06943A1-E8B9-44D6-981E-09B1FDA09354}" type="pres">
      <dgm:prSet presAssocID="{8BF9F9E2-90C9-4D65-AD6F-FA04680790A0}" presName="sp" presStyleCnt="0"/>
      <dgm:spPr/>
    </dgm:pt>
    <dgm:pt modelId="{E5F36915-6844-48D3-8801-E4AC68C1D636}" type="pres">
      <dgm:prSet presAssocID="{0EC80376-6437-429F-8EA4-B56D0EB474DD}" presName="linNode" presStyleCnt="0"/>
      <dgm:spPr/>
    </dgm:pt>
    <dgm:pt modelId="{B93E3211-CFC7-4116-A907-B8F2E7B91D9B}" type="pres">
      <dgm:prSet presAssocID="{0EC80376-6437-429F-8EA4-B56D0EB474DD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BAC26A7D-D26E-41D7-B71E-30F752823C44}" type="pres">
      <dgm:prSet presAssocID="{0EC80376-6437-429F-8EA4-B56D0EB474DD}" presName="descendantText" presStyleLbl="alignAccFollowNode1" presStyleIdx="1" presStyleCnt="3">
        <dgm:presLayoutVars>
          <dgm:bulletEnabled val="1"/>
        </dgm:presLayoutVars>
      </dgm:prSet>
      <dgm:spPr/>
    </dgm:pt>
    <dgm:pt modelId="{2842F4AD-4E66-40A3-9C5D-AB9A6FA2A028}" type="pres">
      <dgm:prSet presAssocID="{52AFD0AB-85F1-42B1-AF8F-96957C093383}" presName="sp" presStyleCnt="0"/>
      <dgm:spPr/>
    </dgm:pt>
    <dgm:pt modelId="{A5C081D7-AFD9-4C0F-9A7B-A540E680DAC1}" type="pres">
      <dgm:prSet presAssocID="{D8BCE89E-2AFD-4CC3-84AD-D18E7313F810}" presName="linNode" presStyleCnt="0"/>
      <dgm:spPr/>
    </dgm:pt>
    <dgm:pt modelId="{445CBDD0-E383-4FBE-B7A2-65EC2CFCCBD3}" type="pres">
      <dgm:prSet presAssocID="{D8BCE89E-2AFD-4CC3-84AD-D18E7313F810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927FAE05-E3A7-40EA-9619-DA2002BCAD88}" type="pres">
      <dgm:prSet presAssocID="{D8BCE89E-2AFD-4CC3-84AD-D18E7313F810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7D26E602-F26F-4CEF-ACB0-2844A78815BA}" srcId="{F100BDA8-5E3E-4998-86B2-E47D8866F5CE}" destId="{B490C76A-9D46-4DCC-BFEF-29D47FF3A938}" srcOrd="4" destOrd="0" parTransId="{8BDFF25D-3B2E-4F7D-A51A-193D0462854C}" sibTransId="{0859F35F-5318-4A91-BC1A-6CC976D28CE3}"/>
    <dgm:cxn modelId="{A3135D07-E46D-46A2-82E2-D7F55E4E7872}" srcId="{F100BDA8-5E3E-4998-86B2-E47D8866F5CE}" destId="{3FF58DBA-9631-432E-BBD0-7EB14201636A}" srcOrd="2" destOrd="0" parTransId="{B632C884-C564-4156-9D0C-5392227EA821}" sibTransId="{76387A2C-D5E7-4510-8E75-4898C6486200}"/>
    <dgm:cxn modelId="{EB59F022-4331-4A76-AE59-B65362DCFA00}" srcId="{F100BDA8-5E3E-4998-86B2-E47D8866F5CE}" destId="{11048BC0-6675-4E83-B1A0-C86C82890918}" srcOrd="0" destOrd="0" parTransId="{A72A4238-2201-4E0E-90AD-180B9D152ED8}" sibTransId="{CFF857E7-0F81-432C-9C30-4626ED3A3945}"/>
    <dgm:cxn modelId="{5AD5942A-90FB-456E-93AC-498E7A6B254C}" type="presOf" srcId="{0EC80376-6437-429F-8EA4-B56D0EB474DD}" destId="{B93E3211-CFC7-4116-A907-B8F2E7B91D9B}" srcOrd="0" destOrd="0" presId="urn:microsoft.com/office/officeart/2005/8/layout/vList5"/>
    <dgm:cxn modelId="{49869A32-F0D0-4E0A-853B-4A7CC7D9177C}" type="presOf" srcId="{DF0AE112-7E3B-4CED-9E96-89FB93A3C36C}" destId="{A8A1390B-441D-456C-B07A-AEAACE2FC8C9}" srcOrd="0" destOrd="1" presId="urn:microsoft.com/office/officeart/2005/8/layout/vList5"/>
    <dgm:cxn modelId="{8C6B0E36-7835-40B5-9D9E-9CDD0E7E6F58}" type="presOf" srcId="{F100BDA8-5E3E-4998-86B2-E47D8866F5CE}" destId="{CACA8929-6D80-4ED4-A480-A8A87030DD77}" srcOrd="0" destOrd="0" presId="urn:microsoft.com/office/officeart/2005/8/layout/vList5"/>
    <dgm:cxn modelId="{957C7839-0A88-43F3-9DC4-65D731E4C169}" srcId="{D8BCE89E-2AFD-4CC3-84AD-D18E7313F810}" destId="{0FE6A064-C85E-405E-9F6B-5A0E96D40B91}" srcOrd="0" destOrd="0" parTransId="{D6EEC93D-E88D-47AE-A79B-0E56DEC42399}" sibTransId="{3FE136CE-2E41-43B8-B516-8683ED87BBBE}"/>
    <dgm:cxn modelId="{E9D2FF64-3FF3-4D2C-AAAD-71C00645377E}" type="presOf" srcId="{11048BC0-6675-4E83-B1A0-C86C82890918}" destId="{A8A1390B-441D-456C-B07A-AEAACE2FC8C9}" srcOrd="0" destOrd="0" presId="urn:microsoft.com/office/officeart/2005/8/layout/vList5"/>
    <dgm:cxn modelId="{D8E8D768-F400-4F85-ADD8-48F4DD86FA4C}" srcId="{DB60E4B0-7149-4E12-93E6-70AA69DE6AAC}" destId="{D8BCE89E-2AFD-4CC3-84AD-D18E7313F810}" srcOrd="2" destOrd="0" parTransId="{74339335-2A23-401F-B8F9-8221F6708ABD}" sibTransId="{2752E10B-6A89-4CF9-9899-BF28561EF31F}"/>
    <dgm:cxn modelId="{117FDB80-1E78-43BF-956F-EE151A56F873}" type="presOf" srcId="{DB60E4B0-7149-4E12-93E6-70AA69DE6AAC}" destId="{4F607767-4F75-40BB-B18F-FA4CB2208051}" srcOrd="0" destOrd="0" presId="urn:microsoft.com/office/officeart/2005/8/layout/vList5"/>
    <dgm:cxn modelId="{763F908C-08D1-40F4-8091-FBA30FA6AC46}" srcId="{F100BDA8-5E3E-4998-86B2-E47D8866F5CE}" destId="{DF0AE112-7E3B-4CED-9E96-89FB93A3C36C}" srcOrd="1" destOrd="0" parTransId="{E15C85D7-4257-4ACD-B844-8F3D6F7A0982}" sibTransId="{BDC2BCA7-1162-4481-BC55-0BCCE0637FA6}"/>
    <dgm:cxn modelId="{750AFB93-4E86-409D-A80C-A5650B1E826F}" type="presOf" srcId="{B490C76A-9D46-4DCC-BFEF-29D47FF3A938}" destId="{A8A1390B-441D-456C-B07A-AEAACE2FC8C9}" srcOrd="0" destOrd="4" presId="urn:microsoft.com/office/officeart/2005/8/layout/vList5"/>
    <dgm:cxn modelId="{B5492B98-DD57-434A-BEE8-89EBA2226CEF}" type="presOf" srcId="{9A4EF27E-C880-4AE1-AFF8-06405E152DE2}" destId="{A8A1390B-441D-456C-B07A-AEAACE2FC8C9}" srcOrd="0" destOrd="3" presId="urn:microsoft.com/office/officeart/2005/8/layout/vList5"/>
    <dgm:cxn modelId="{250C77BC-25B0-41C7-B4ED-06CB821C51AA}" srcId="{0EC80376-6437-429F-8EA4-B56D0EB474DD}" destId="{0AC2BADB-A5FE-49D5-A3A5-6320B45E1F54}" srcOrd="0" destOrd="0" parTransId="{EC337CA4-5654-4E32-A2C7-72D02E683678}" sibTransId="{B5781946-8A96-4F34-8234-E49051FBECB8}"/>
    <dgm:cxn modelId="{E7CB37BF-E60B-46EF-BBD5-B9C2431AE433}" srcId="{DB60E4B0-7149-4E12-93E6-70AA69DE6AAC}" destId="{F100BDA8-5E3E-4998-86B2-E47D8866F5CE}" srcOrd="0" destOrd="0" parTransId="{3C68770B-D5B1-41CC-A3E6-FD9759997EF5}" sibTransId="{8BF9F9E2-90C9-4D65-AD6F-FA04680790A0}"/>
    <dgm:cxn modelId="{A01B1CC8-2F37-4EAA-B965-1660DC1C6FAE}" type="presOf" srcId="{D8BCE89E-2AFD-4CC3-84AD-D18E7313F810}" destId="{445CBDD0-E383-4FBE-B7A2-65EC2CFCCBD3}" srcOrd="0" destOrd="0" presId="urn:microsoft.com/office/officeart/2005/8/layout/vList5"/>
    <dgm:cxn modelId="{58FA3ED5-B551-465E-BA4C-5384614171C5}" type="presOf" srcId="{3FF58DBA-9631-432E-BBD0-7EB14201636A}" destId="{A8A1390B-441D-456C-B07A-AEAACE2FC8C9}" srcOrd="0" destOrd="2" presId="urn:microsoft.com/office/officeart/2005/8/layout/vList5"/>
    <dgm:cxn modelId="{A48883D6-5FE6-4AFD-9687-3BB96AA3561E}" srcId="{DB60E4B0-7149-4E12-93E6-70AA69DE6AAC}" destId="{0EC80376-6437-429F-8EA4-B56D0EB474DD}" srcOrd="1" destOrd="0" parTransId="{86E40211-25CD-4552-8692-1A506AB8AC5B}" sibTransId="{52AFD0AB-85F1-42B1-AF8F-96957C093383}"/>
    <dgm:cxn modelId="{A7A53BD9-8B57-4A6B-9546-BC36247EA09B}" type="presOf" srcId="{0AC2BADB-A5FE-49D5-A3A5-6320B45E1F54}" destId="{BAC26A7D-D26E-41D7-B71E-30F752823C44}" srcOrd="0" destOrd="0" presId="urn:microsoft.com/office/officeart/2005/8/layout/vList5"/>
    <dgm:cxn modelId="{5AFEAAE8-AED9-4FF9-9E66-254B49D42EF7}" type="presOf" srcId="{0FE6A064-C85E-405E-9F6B-5A0E96D40B91}" destId="{927FAE05-E3A7-40EA-9619-DA2002BCAD88}" srcOrd="0" destOrd="0" presId="urn:microsoft.com/office/officeart/2005/8/layout/vList5"/>
    <dgm:cxn modelId="{437B97F4-C147-4C77-9E52-2B80FB3DE59C}" srcId="{F100BDA8-5E3E-4998-86B2-E47D8866F5CE}" destId="{9A4EF27E-C880-4AE1-AFF8-06405E152DE2}" srcOrd="3" destOrd="0" parTransId="{6C220E2B-4BCD-430A-B983-FC518434584F}" sibTransId="{A0762D9E-A567-4962-BD3D-C90106D6D689}"/>
    <dgm:cxn modelId="{D5595113-FA08-4F34-931D-76801EC8E0BD}" type="presParOf" srcId="{4F607767-4F75-40BB-B18F-FA4CB2208051}" destId="{E8CFC440-0259-41A7-A47D-27C449182465}" srcOrd="0" destOrd="0" presId="urn:microsoft.com/office/officeart/2005/8/layout/vList5"/>
    <dgm:cxn modelId="{5FB2301E-2C14-4F9A-95B9-5206E4FE30AA}" type="presParOf" srcId="{E8CFC440-0259-41A7-A47D-27C449182465}" destId="{CACA8929-6D80-4ED4-A480-A8A87030DD77}" srcOrd="0" destOrd="0" presId="urn:microsoft.com/office/officeart/2005/8/layout/vList5"/>
    <dgm:cxn modelId="{E9579CC4-C056-4203-8D0C-2D057017264F}" type="presParOf" srcId="{E8CFC440-0259-41A7-A47D-27C449182465}" destId="{A8A1390B-441D-456C-B07A-AEAACE2FC8C9}" srcOrd="1" destOrd="0" presId="urn:microsoft.com/office/officeart/2005/8/layout/vList5"/>
    <dgm:cxn modelId="{08B1B16D-13B3-4F45-90C7-B9395EAE42E4}" type="presParOf" srcId="{4F607767-4F75-40BB-B18F-FA4CB2208051}" destId="{B06943A1-E8B9-44D6-981E-09B1FDA09354}" srcOrd="1" destOrd="0" presId="urn:microsoft.com/office/officeart/2005/8/layout/vList5"/>
    <dgm:cxn modelId="{60FFEAF6-1396-48F7-8DE4-FF4EFF82CD47}" type="presParOf" srcId="{4F607767-4F75-40BB-B18F-FA4CB2208051}" destId="{E5F36915-6844-48D3-8801-E4AC68C1D636}" srcOrd="2" destOrd="0" presId="urn:microsoft.com/office/officeart/2005/8/layout/vList5"/>
    <dgm:cxn modelId="{1D79189C-4D0D-40BE-ADFB-CFD1AA9D2CCE}" type="presParOf" srcId="{E5F36915-6844-48D3-8801-E4AC68C1D636}" destId="{B93E3211-CFC7-4116-A907-B8F2E7B91D9B}" srcOrd="0" destOrd="0" presId="urn:microsoft.com/office/officeart/2005/8/layout/vList5"/>
    <dgm:cxn modelId="{347BA663-3F94-4359-8EC0-87EE316A0CFD}" type="presParOf" srcId="{E5F36915-6844-48D3-8801-E4AC68C1D636}" destId="{BAC26A7D-D26E-41D7-B71E-30F752823C44}" srcOrd="1" destOrd="0" presId="urn:microsoft.com/office/officeart/2005/8/layout/vList5"/>
    <dgm:cxn modelId="{CF3D49B5-012F-43BE-8691-537B03D5525F}" type="presParOf" srcId="{4F607767-4F75-40BB-B18F-FA4CB2208051}" destId="{2842F4AD-4E66-40A3-9C5D-AB9A6FA2A028}" srcOrd="3" destOrd="0" presId="urn:microsoft.com/office/officeart/2005/8/layout/vList5"/>
    <dgm:cxn modelId="{FE39DF47-9297-4024-B98B-12395B32DA8F}" type="presParOf" srcId="{4F607767-4F75-40BB-B18F-FA4CB2208051}" destId="{A5C081D7-AFD9-4C0F-9A7B-A540E680DAC1}" srcOrd="4" destOrd="0" presId="urn:microsoft.com/office/officeart/2005/8/layout/vList5"/>
    <dgm:cxn modelId="{C3229812-CBC3-48BF-832B-38BD4A94CCE1}" type="presParOf" srcId="{A5C081D7-AFD9-4C0F-9A7B-A540E680DAC1}" destId="{445CBDD0-E383-4FBE-B7A2-65EC2CFCCBD3}" srcOrd="0" destOrd="0" presId="urn:microsoft.com/office/officeart/2005/8/layout/vList5"/>
    <dgm:cxn modelId="{45D6B10C-B308-4458-A5BB-73E9E9AEA2F3}" type="presParOf" srcId="{A5C081D7-AFD9-4C0F-9A7B-A540E680DAC1}" destId="{927FAE05-E3A7-40EA-9619-DA2002BCAD8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A1390B-441D-456C-B07A-AEAACE2FC8C9}">
      <dsp:nvSpPr>
        <dsp:cNvPr id="0" name=""/>
        <dsp:cNvSpPr/>
      </dsp:nvSpPr>
      <dsp:spPr>
        <a:xfrm rot="5400000">
          <a:off x="3978704" y="-1313406"/>
          <a:ext cx="1427286" cy="4416327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500" b="1" kern="1200"/>
            <a:t>Implementación de sistema de “likes”  en los perros (me gusta)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500" b="1" kern="1200"/>
            <a:t>Botonera común de acciones en todas las pantallas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500" b="1" kern="1200"/>
            <a:t>Implementación de “Mis Favoritos”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500" b="1" kern="1200"/>
            <a:t>Integración con Camara y GPS para la personalización del Perfil</a:t>
          </a:r>
          <a:endParaRPr lang="en-US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500" b="1" kern="1200"/>
            <a:t>Opción para ver Perros con necesidades especiales (ejemplo enfermedades,  etc)</a:t>
          </a:r>
          <a:endParaRPr lang="en-US" sz="1500" kern="1200"/>
        </a:p>
      </dsp:txBody>
      <dsp:txXfrm rot="-5400000">
        <a:off x="2484184" y="250788"/>
        <a:ext cx="4346653" cy="1287938"/>
      </dsp:txXfrm>
    </dsp:sp>
    <dsp:sp modelId="{CACA8929-6D80-4ED4-A480-A8A87030DD77}">
      <dsp:nvSpPr>
        <dsp:cNvPr id="0" name=""/>
        <dsp:cNvSpPr/>
      </dsp:nvSpPr>
      <dsp:spPr>
        <a:xfrm>
          <a:off x="0" y="2703"/>
          <a:ext cx="2484184" cy="178410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99060" rIns="198120" bIns="9906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5200" b="1" kern="1200"/>
            <a:t>En estudio:</a:t>
          </a:r>
          <a:endParaRPr lang="en-US" sz="5200" kern="1200"/>
        </a:p>
      </dsp:txBody>
      <dsp:txXfrm>
        <a:off x="87093" y="89796"/>
        <a:ext cx="2309998" cy="1609921"/>
      </dsp:txXfrm>
    </dsp:sp>
    <dsp:sp modelId="{BAC26A7D-D26E-41D7-B71E-30F752823C44}">
      <dsp:nvSpPr>
        <dsp:cNvPr id="0" name=""/>
        <dsp:cNvSpPr/>
      </dsp:nvSpPr>
      <dsp:spPr>
        <a:xfrm rot="5400000">
          <a:off x="3978704" y="559906"/>
          <a:ext cx="1427286" cy="4416327"/>
        </a:xfrm>
        <a:prstGeom prst="round2Same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500" b="1" kern="1200"/>
            <a:t>Subida a Google Play </a:t>
          </a:r>
          <a:endParaRPr lang="en-US" sz="1500" kern="1200"/>
        </a:p>
      </dsp:txBody>
      <dsp:txXfrm rot="-5400000">
        <a:off x="2484184" y="2124100"/>
        <a:ext cx="4346653" cy="1287938"/>
      </dsp:txXfrm>
    </dsp:sp>
    <dsp:sp modelId="{B93E3211-CFC7-4116-A907-B8F2E7B91D9B}">
      <dsp:nvSpPr>
        <dsp:cNvPr id="0" name=""/>
        <dsp:cNvSpPr/>
      </dsp:nvSpPr>
      <dsp:spPr>
        <a:xfrm>
          <a:off x="0" y="1876016"/>
          <a:ext cx="2484184" cy="1784107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99060" rIns="198120" bIns="9906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5200" b="1" kern="1200"/>
            <a:t>En Duda </a:t>
          </a:r>
          <a:endParaRPr lang="en-US" sz="5200" kern="1200"/>
        </a:p>
      </dsp:txBody>
      <dsp:txXfrm>
        <a:off x="87093" y="1963109"/>
        <a:ext cx="2309998" cy="1609921"/>
      </dsp:txXfrm>
    </dsp:sp>
    <dsp:sp modelId="{927FAE05-E3A7-40EA-9619-DA2002BCAD88}">
      <dsp:nvSpPr>
        <dsp:cNvPr id="0" name=""/>
        <dsp:cNvSpPr/>
      </dsp:nvSpPr>
      <dsp:spPr>
        <a:xfrm rot="5400000">
          <a:off x="3978704" y="2433219"/>
          <a:ext cx="1427286" cy="4416327"/>
        </a:xfrm>
        <a:prstGeom prst="round2Same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1500" b="1" kern="1200"/>
            <a:t>Implementación en iPhone  :    No se dispone de medios para correr el emulador</a:t>
          </a:r>
          <a:endParaRPr lang="en-US" sz="1500" kern="1200"/>
        </a:p>
      </dsp:txBody>
      <dsp:txXfrm rot="-5400000">
        <a:off x="2484184" y="3997413"/>
        <a:ext cx="4346653" cy="1287938"/>
      </dsp:txXfrm>
    </dsp:sp>
    <dsp:sp modelId="{445CBDD0-E383-4FBE-B7A2-65EC2CFCCBD3}">
      <dsp:nvSpPr>
        <dsp:cNvPr id="0" name=""/>
        <dsp:cNvSpPr/>
      </dsp:nvSpPr>
      <dsp:spPr>
        <a:xfrm>
          <a:off x="0" y="3749329"/>
          <a:ext cx="2484184" cy="1784107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8120" tIns="99060" rIns="198120" bIns="99060" numCol="1" spcCol="1270" anchor="ctr" anchorCtr="0">
          <a:noAutofit/>
        </a:bodyPr>
        <a:lstStyle/>
        <a:p>
          <a:pPr marL="0" lvl="0" indent="0" algn="ctr" defTabSz="2311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5200" b="1" kern="1200"/>
            <a:t>Descartadas:</a:t>
          </a:r>
          <a:endParaRPr lang="en-US" sz="5200" kern="1200"/>
        </a:p>
      </dsp:txBody>
      <dsp:txXfrm>
        <a:off x="87093" y="3836422"/>
        <a:ext cx="2309998" cy="16099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9CD509-41F6-4BA6-A627-F350C69E68B1}" type="datetimeFigureOut">
              <a:rPr lang="es-ES" smtClean="0"/>
              <a:t>15/10/2024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29AA3B-9821-4C57-A751-ABDD52E9808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449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9AA3B-9821-4C57-A751-ABDD52E98081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5885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9AA3B-9821-4C57-A751-ABDD52E98081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3683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https://lucid.app/lucidchart/9ccd5f0a-9b81-416c-9c0c-d4612e87a7e1/edit?invitationId=inv_3426152f-9ea3-40d2-96f4-e7bc63f04466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9AA3B-9821-4C57-A751-ABDD52E98081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7532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9AA3B-9821-4C57-A751-ABDD52E98081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3084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9AA3B-9821-4C57-A751-ABDD52E98081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56723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9AA3B-9821-4C57-A751-ABDD52E98081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38683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7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165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781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956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530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507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060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409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45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83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974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192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46" r:id="rId6"/>
    <p:sldLayoutId id="2147483842" r:id="rId7"/>
    <p:sldLayoutId id="2147483843" r:id="rId8"/>
    <p:sldLayoutId id="2147483844" r:id="rId9"/>
    <p:sldLayoutId id="2147483845" r:id="rId10"/>
    <p:sldLayoutId id="214748384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reagorostidi/DogHero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168AB93A-48BC-4C25-A3AD-C17B5A682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3DC884C-3E29-5750-E715-6DAF01C0D6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5906" y="664112"/>
            <a:ext cx="3562483" cy="3569241"/>
          </a:xfrm>
        </p:spPr>
        <p:txBody>
          <a:bodyPr>
            <a:normAutofit/>
          </a:bodyPr>
          <a:lstStyle/>
          <a:p>
            <a:r>
              <a:rPr lang="es-ES" sz="5800" b="1" dirty="0" err="1">
                <a:solidFill>
                  <a:schemeClr val="accent1">
                    <a:lumMod val="75000"/>
                  </a:schemeClr>
                </a:solidFill>
                <a:latin typeface="Aptos Black" panose="020F0502020204030204" pitchFamily="34" charset="0"/>
              </a:rPr>
              <a:t>DogHero</a:t>
            </a:r>
            <a:endParaRPr lang="es-ES" sz="5800" b="1" dirty="0">
              <a:solidFill>
                <a:schemeClr val="accent1">
                  <a:lumMod val="75000"/>
                </a:schemeClr>
              </a:solidFill>
              <a:latin typeface="Aptos Black" panose="020F050202020403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62BCF4D-AA25-5485-28B8-8A86D906C1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5906" y="4633772"/>
            <a:ext cx="3562483" cy="1569486"/>
          </a:xfrm>
        </p:spPr>
        <p:txBody>
          <a:bodyPr>
            <a:normAutofit fontScale="92500" lnSpcReduction="10000"/>
          </a:bodyPr>
          <a:lstStyle/>
          <a:p>
            <a:r>
              <a:rPr lang="es-ES" dirty="0"/>
              <a:t>Teresa Camacho Martín</a:t>
            </a:r>
          </a:p>
          <a:p>
            <a:r>
              <a:rPr lang="es-ES" dirty="0"/>
              <a:t>Nerea Gorostidi García</a:t>
            </a:r>
          </a:p>
          <a:p>
            <a:r>
              <a:rPr lang="es-ES" dirty="0"/>
              <a:t>Rodrigo Alfaro Olmos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64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05874" y="4409267"/>
            <a:ext cx="3242551" cy="27432"/>
          </a:xfrm>
          <a:custGeom>
            <a:avLst/>
            <a:gdLst>
              <a:gd name="connsiteX0" fmla="*/ 0 w 3242551"/>
              <a:gd name="connsiteY0" fmla="*/ 0 h 27432"/>
              <a:gd name="connsiteX1" fmla="*/ 616085 w 3242551"/>
              <a:gd name="connsiteY1" fmla="*/ 0 h 27432"/>
              <a:gd name="connsiteX2" fmla="*/ 1264595 w 3242551"/>
              <a:gd name="connsiteY2" fmla="*/ 0 h 27432"/>
              <a:gd name="connsiteX3" fmla="*/ 1945531 w 3242551"/>
              <a:gd name="connsiteY3" fmla="*/ 0 h 27432"/>
              <a:gd name="connsiteX4" fmla="*/ 2626466 w 3242551"/>
              <a:gd name="connsiteY4" fmla="*/ 0 h 27432"/>
              <a:gd name="connsiteX5" fmla="*/ 3242551 w 3242551"/>
              <a:gd name="connsiteY5" fmla="*/ 0 h 27432"/>
              <a:gd name="connsiteX6" fmla="*/ 3242551 w 3242551"/>
              <a:gd name="connsiteY6" fmla="*/ 27432 h 27432"/>
              <a:gd name="connsiteX7" fmla="*/ 2529190 w 3242551"/>
              <a:gd name="connsiteY7" fmla="*/ 27432 h 27432"/>
              <a:gd name="connsiteX8" fmla="*/ 1815829 w 3242551"/>
              <a:gd name="connsiteY8" fmla="*/ 27432 h 27432"/>
              <a:gd name="connsiteX9" fmla="*/ 1167318 w 3242551"/>
              <a:gd name="connsiteY9" fmla="*/ 27432 h 27432"/>
              <a:gd name="connsiteX10" fmla="*/ 0 w 3242551"/>
              <a:gd name="connsiteY10" fmla="*/ 27432 h 27432"/>
              <a:gd name="connsiteX11" fmla="*/ 0 w 3242551"/>
              <a:gd name="connsiteY11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42551" h="27432" fill="none" extrusionOk="0">
                <a:moveTo>
                  <a:pt x="0" y="0"/>
                </a:moveTo>
                <a:cubicBezTo>
                  <a:pt x="194108" y="-30346"/>
                  <a:pt x="476260" y="9901"/>
                  <a:pt x="616085" y="0"/>
                </a:cubicBezTo>
                <a:cubicBezTo>
                  <a:pt x="755911" y="-9901"/>
                  <a:pt x="955441" y="-31994"/>
                  <a:pt x="1264595" y="0"/>
                </a:cubicBezTo>
                <a:cubicBezTo>
                  <a:pt x="1573749" y="31994"/>
                  <a:pt x="1618785" y="-7447"/>
                  <a:pt x="1945531" y="0"/>
                </a:cubicBezTo>
                <a:cubicBezTo>
                  <a:pt x="2272277" y="7447"/>
                  <a:pt x="2390625" y="1646"/>
                  <a:pt x="2626466" y="0"/>
                </a:cubicBezTo>
                <a:cubicBezTo>
                  <a:pt x="2862308" y="-1646"/>
                  <a:pt x="3064770" y="5184"/>
                  <a:pt x="3242551" y="0"/>
                </a:cubicBezTo>
                <a:cubicBezTo>
                  <a:pt x="3241385" y="7395"/>
                  <a:pt x="3242596" y="21864"/>
                  <a:pt x="3242551" y="27432"/>
                </a:cubicBezTo>
                <a:cubicBezTo>
                  <a:pt x="3023282" y="59750"/>
                  <a:pt x="2875833" y="36030"/>
                  <a:pt x="2529190" y="27432"/>
                </a:cubicBezTo>
                <a:cubicBezTo>
                  <a:pt x="2182547" y="18834"/>
                  <a:pt x="2011286" y="10066"/>
                  <a:pt x="1815829" y="27432"/>
                </a:cubicBezTo>
                <a:cubicBezTo>
                  <a:pt x="1620372" y="44798"/>
                  <a:pt x="1410011" y="-1058"/>
                  <a:pt x="1167318" y="27432"/>
                </a:cubicBezTo>
                <a:cubicBezTo>
                  <a:pt x="924625" y="55922"/>
                  <a:pt x="241931" y="85033"/>
                  <a:pt x="0" y="27432"/>
                </a:cubicBezTo>
                <a:cubicBezTo>
                  <a:pt x="-503" y="20663"/>
                  <a:pt x="1168" y="5855"/>
                  <a:pt x="0" y="0"/>
                </a:cubicBezTo>
                <a:close/>
              </a:path>
              <a:path w="3242551" h="27432" stroke="0" extrusionOk="0">
                <a:moveTo>
                  <a:pt x="0" y="0"/>
                </a:moveTo>
                <a:cubicBezTo>
                  <a:pt x="292987" y="-12051"/>
                  <a:pt x="313221" y="-4437"/>
                  <a:pt x="616085" y="0"/>
                </a:cubicBezTo>
                <a:cubicBezTo>
                  <a:pt x="918950" y="4437"/>
                  <a:pt x="1001475" y="-7765"/>
                  <a:pt x="1167318" y="0"/>
                </a:cubicBezTo>
                <a:cubicBezTo>
                  <a:pt x="1333161" y="7765"/>
                  <a:pt x="1642740" y="34995"/>
                  <a:pt x="1880680" y="0"/>
                </a:cubicBezTo>
                <a:cubicBezTo>
                  <a:pt x="2118620" y="-34995"/>
                  <a:pt x="2326628" y="756"/>
                  <a:pt x="2496764" y="0"/>
                </a:cubicBezTo>
                <a:cubicBezTo>
                  <a:pt x="2666900" y="-756"/>
                  <a:pt x="2887316" y="25599"/>
                  <a:pt x="3242551" y="0"/>
                </a:cubicBezTo>
                <a:cubicBezTo>
                  <a:pt x="3242744" y="12649"/>
                  <a:pt x="3241563" y="17989"/>
                  <a:pt x="3242551" y="27432"/>
                </a:cubicBezTo>
                <a:cubicBezTo>
                  <a:pt x="3008998" y="-2757"/>
                  <a:pt x="2799879" y="44559"/>
                  <a:pt x="2594041" y="27432"/>
                </a:cubicBezTo>
                <a:cubicBezTo>
                  <a:pt x="2388203" y="10306"/>
                  <a:pt x="2212925" y="-2221"/>
                  <a:pt x="1880680" y="27432"/>
                </a:cubicBezTo>
                <a:cubicBezTo>
                  <a:pt x="1548435" y="57085"/>
                  <a:pt x="1523943" y="37041"/>
                  <a:pt x="1329446" y="27432"/>
                </a:cubicBezTo>
                <a:cubicBezTo>
                  <a:pt x="1134949" y="17823"/>
                  <a:pt x="919920" y="28299"/>
                  <a:pt x="680936" y="27432"/>
                </a:cubicBezTo>
                <a:cubicBezTo>
                  <a:pt x="441952" y="26566"/>
                  <a:pt x="273000" y="57219"/>
                  <a:pt x="0" y="27432"/>
                </a:cubicBezTo>
                <a:cubicBezTo>
                  <a:pt x="1300" y="19678"/>
                  <a:pt x="-86" y="12044"/>
                  <a:pt x="0" y="0"/>
                </a:cubicBezTo>
                <a:close/>
              </a:path>
            </a:pathLst>
          </a:custGeom>
          <a:solidFill>
            <a:srgbClr val="FDC075"/>
          </a:solidFill>
          <a:ln w="38100" cap="rnd">
            <a:solidFill>
              <a:srgbClr val="FDC075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17882A52-B37A-364C-D72D-ADC5B244E6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7" r="12636" b="-2"/>
          <a:stretch/>
        </p:blipFill>
        <p:spPr>
          <a:xfrm>
            <a:off x="1219332" y="105156"/>
            <a:ext cx="5567210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13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1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0E5E675-EC54-0208-3304-AA93A8578304}"/>
              </a:ext>
            </a:extLst>
          </p:cNvPr>
          <p:cNvSpPr txBox="1"/>
          <p:nvPr/>
        </p:nvSpPr>
        <p:spPr>
          <a:xfrm>
            <a:off x="838200" y="401221"/>
            <a:ext cx="10515600" cy="13480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63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LECCIONES APRENDIDAS / PROPUESTAS DE MEJORA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endParaRPr lang="en-US" sz="63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FAA1678-0E84-18EB-00D7-D97C501B725F}"/>
              </a:ext>
            </a:extLst>
          </p:cNvPr>
          <p:cNvSpPr txBox="1"/>
          <p:nvPr/>
        </p:nvSpPr>
        <p:spPr>
          <a:xfrm>
            <a:off x="838199" y="2442950"/>
            <a:ext cx="10515600" cy="359017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 sz="1700" dirty="0">
              <a:effectLst/>
            </a:endParaRPr>
          </a:p>
          <a:p>
            <a:pPr lvl="0">
              <a:spcAft>
                <a:spcPts val="800"/>
              </a:spcAft>
              <a:tabLst>
                <a:tab pos="457200" algn="l"/>
              </a:tabLst>
            </a:pP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Durante la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realización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del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proyecto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 de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los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prototipos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iniciales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se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encontrado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una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seria de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mejoras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diseño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inicial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que se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están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evaluando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para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trasladar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la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solución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final:</a:t>
            </a:r>
          </a:p>
          <a:p>
            <a:pPr marL="342900" lvl="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Sistema de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Almacenaje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Media: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encontrado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limitaciones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FireBase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para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almacenaje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imágenes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 videos,  que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hacen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aconsejable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traspasar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esa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funcionalidad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un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servicio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especializado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como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Cloudinary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en-US" sz="17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Branding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 El branding es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manifestamente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mejorable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análisis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inicial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las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diferentes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posibilidades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se ha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preferido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trabajar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primera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lógica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funcionalidad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principal, 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dejandose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para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una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fase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posterior que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abordará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800100" lvl="1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Logotipos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diseño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más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profesional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atractivo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Mejorar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 forma de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aplicar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 paleta de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colores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evitando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usarla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forma manual, y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utilizando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lugar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los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“Themes”. De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esta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forma no solo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definimos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aplicamos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un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estilo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consistente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los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widgets,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sino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 se da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oporte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para “Light” y “Dark” modes,</a:t>
            </a:r>
            <a:endParaRPr lang="en-US" sz="17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Mejora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del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proceso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7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adopción</a:t>
            </a:r>
            <a:r>
              <a:rPr lang="en-US" sz="17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Mejorar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usabilidad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la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aplicación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 la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funcionalidad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planteada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inicialmente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del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formulario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solicitud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adopción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para que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rellene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forma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automática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perfil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previamente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actualizado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del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usuario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 Para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ello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se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dotará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mayor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funcionalidad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perfil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(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actualmente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7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desarrollo</a:t>
            </a: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491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43DAA0EF-336D-4CDC-A9A2-8460363E2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D079A19-B31E-4129-A464-7547FF05A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90556" cy="6858000"/>
          </a:xfrm>
          <a:custGeom>
            <a:avLst/>
            <a:gdLst>
              <a:gd name="connsiteX0" fmla="*/ 0 w 4090556"/>
              <a:gd name="connsiteY0" fmla="*/ 0 h 6858000"/>
              <a:gd name="connsiteX1" fmla="*/ 4077555 w 4090556"/>
              <a:gd name="connsiteY1" fmla="*/ 0 h 6858000"/>
              <a:gd name="connsiteX2" fmla="*/ 4077574 w 4090556"/>
              <a:gd name="connsiteY2" fmla="*/ 720 h 6858000"/>
              <a:gd name="connsiteX3" fmla="*/ 4075790 w 4090556"/>
              <a:gd name="connsiteY3" fmla="*/ 575485 h 6858000"/>
              <a:gd name="connsiteX4" fmla="*/ 4076555 w 4090556"/>
              <a:gd name="connsiteY4" fmla="*/ 932245 h 6858000"/>
              <a:gd name="connsiteX5" fmla="*/ 4076555 w 4090556"/>
              <a:gd name="connsiteY5" fmla="*/ 1286711 h 6858000"/>
              <a:gd name="connsiteX6" fmla="*/ 4082288 w 4090556"/>
              <a:gd name="connsiteY6" fmla="*/ 1595180 h 6858000"/>
              <a:gd name="connsiteX7" fmla="*/ 4078211 w 4090556"/>
              <a:gd name="connsiteY7" fmla="*/ 2133123 h 6858000"/>
              <a:gd name="connsiteX8" fmla="*/ 4071968 w 4090556"/>
              <a:gd name="connsiteY8" fmla="*/ 2946025 h 6858000"/>
              <a:gd name="connsiteX9" fmla="*/ 4068401 w 4090556"/>
              <a:gd name="connsiteY9" fmla="*/ 3502061 h 6858000"/>
              <a:gd name="connsiteX10" fmla="*/ 4087513 w 4090556"/>
              <a:gd name="connsiteY10" fmla="*/ 4076061 h 6858000"/>
              <a:gd name="connsiteX11" fmla="*/ 4076938 w 4090556"/>
              <a:gd name="connsiteY11" fmla="*/ 4442632 h 6858000"/>
              <a:gd name="connsiteX12" fmla="*/ 4071459 w 4090556"/>
              <a:gd name="connsiteY12" fmla="*/ 4827550 h 6858000"/>
              <a:gd name="connsiteX13" fmla="*/ 4071459 w 4090556"/>
              <a:gd name="connsiteY13" fmla="*/ 5019945 h 6858000"/>
              <a:gd name="connsiteX14" fmla="*/ 4084200 w 4090556"/>
              <a:gd name="connsiteY14" fmla="*/ 5490104 h 6858000"/>
              <a:gd name="connsiteX15" fmla="*/ 4077446 w 4090556"/>
              <a:gd name="connsiteY15" fmla="*/ 5844569 h 6858000"/>
              <a:gd name="connsiteX16" fmla="*/ 4082544 w 4090556"/>
              <a:gd name="connsiteY16" fmla="*/ 6260195 h 6858000"/>
              <a:gd name="connsiteX17" fmla="*/ 4086110 w 4090556"/>
              <a:gd name="connsiteY17" fmla="*/ 6706145 h 6858000"/>
              <a:gd name="connsiteX18" fmla="*/ 4086135 w 4090556"/>
              <a:gd name="connsiteY18" fmla="*/ 6794562 h 6858000"/>
              <a:gd name="connsiteX19" fmla="*/ 4080334 w 4090556"/>
              <a:gd name="connsiteY19" fmla="*/ 6858000 h 6858000"/>
              <a:gd name="connsiteX20" fmla="*/ 0 w 4090556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090556" h="6858000">
                <a:moveTo>
                  <a:pt x="0" y="0"/>
                </a:moveTo>
                <a:lnTo>
                  <a:pt x="4077555" y="0"/>
                </a:lnTo>
                <a:lnTo>
                  <a:pt x="4077574" y="720"/>
                </a:lnTo>
                <a:cubicBezTo>
                  <a:pt x="4079358" y="192351"/>
                  <a:pt x="4064960" y="384364"/>
                  <a:pt x="4075790" y="575485"/>
                </a:cubicBezTo>
                <a:cubicBezTo>
                  <a:pt x="4082544" y="694108"/>
                  <a:pt x="4081269" y="814132"/>
                  <a:pt x="4076555" y="932245"/>
                </a:cubicBezTo>
                <a:cubicBezTo>
                  <a:pt x="4071840" y="1050357"/>
                  <a:pt x="4065470" y="1168597"/>
                  <a:pt x="4076555" y="1286711"/>
                </a:cubicBezTo>
                <a:cubicBezTo>
                  <a:pt x="4084710" y="1389317"/>
                  <a:pt x="4086621" y="1492332"/>
                  <a:pt x="4082288" y="1595180"/>
                </a:cubicBezTo>
                <a:cubicBezTo>
                  <a:pt x="4077319" y="1774452"/>
                  <a:pt x="4067637" y="1953851"/>
                  <a:pt x="4078211" y="2133123"/>
                </a:cubicBezTo>
                <a:cubicBezTo>
                  <a:pt x="4094393" y="2404260"/>
                  <a:pt x="4084710" y="2675143"/>
                  <a:pt x="4071968" y="2946025"/>
                </a:cubicBezTo>
                <a:cubicBezTo>
                  <a:pt x="4063049" y="3131413"/>
                  <a:pt x="4055659" y="3316673"/>
                  <a:pt x="4068401" y="3502061"/>
                </a:cubicBezTo>
                <a:cubicBezTo>
                  <a:pt x="4081396" y="3693182"/>
                  <a:pt x="4097323" y="3884176"/>
                  <a:pt x="4087513" y="4076061"/>
                </a:cubicBezTo>
                <a:cubicBezTo>
                  <a:pt x="4081142" y="4198251"/>
                  <a:pt x="4069037" y="4320315"/>
                  <a:pt x="4076938" y="4442632"/>
                </a:cubicBezTo>
                <a:cubicBezTo>
                  <a:pt x="4083270" y="4570925"/>
                  <a:pt x="4081435" y="4699486"/>
                  <a:pt x="4071459" y="4827550"/>
                </a:cubicBezTo>
                <a:cubicBezTo>
                  <a:pt x="4065725" y="4891550"/>
                  <a:pt x="4065725" y="4955945"/>
                  <a:pt x="4071459" y="5019945"/>
                </a:cubicBezTo>
                <a:cubicBezTo>
                  <a:pt x="4087742" y="5176105"/>
                  <a:pt x="4091997" y="5333296"/>
                  <a:pt x="4084200" y="5490104"/>
                </a:cubicBezTo>
                <a:cubicBezTo>
                  <a:pt x="4079740" y="5608217"/>
                  <a:pt x="4071968" y="5726202"/>
                  <a:pt x="4077446" y="5844569"/>
                </a:cubicBezTo>
                <a:cubicBezTo>
                  <a:pt x="4083944" y="5983069"/>
                  <a:pt x="4088914" y="6121696"/>
                  <a:pt x="4082544" y="6260195"/>
                </a:cubicBezTo>
                <a:cubicBezTo>
                  <a:pt x="4075841" y="6408803"/>
                  <a:pt x="4077026" y="6557662"/>
                  <a:pt x="4086110" y="6706145"/>
                </a:cubicBezTo>
                <a:cubicBezTo>
                  <a:pt x="4087467" y="6735616"/>
                  <a:pt x="4087474" y="6765120"/>
                  <a:pt x="4086135" y="6794562"/>
                </a:cubicBezTo>
                <a:lnTo>
                  <a:pt x="4080334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0E5E675-EC54-0208-3304-AA93A8578304}"/>
              </a:ext>
            </a:extLst>
          </p:cNvPr>
          <p:cNvSpPr txBox="1"/>
          <p:nvPr/>
        </p:nvSpPr>
        <p:spPr>
          <a:xfrm>
            <a:off x="635001" y="640823"/>
            <a:ext cx="3103194" cy="5583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Otras posibilidades de mejora</a:t>
            </a:r>
          </a:p>
          <a:p>
            <a:pPr>
              <a:spcBef>
                <a:spcPct val="0"/>
              </a:spcBef>
              <a:spcAft>
                <a:spcPts val="600"/>
              </a:spcAft>
            </a:pPr>
            <a:endParaRPr lang="en-US" sz="54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16" name="CuadroTexto 1">
            <a:extLst>
              <a:ext uri="{FF2B5EF4-FFF2-40B4-BE49-F238E27FC236}">
                <a16:creationId xmlns:a16="http://schemas.microsoft.com/office/drawing/2014/main" id="{C5A21982-B2CE-D60B-F3BC-586AFEADA4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269527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53562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8A8F19B-3234-5B2F-70F5-773D9BE135DB}"/>
              </a:ext>
            </a:extLst>
          </p:cNvPr>
          <p:cNvSpPr txBox="1"/>
          <p:nvPr/>
        </p:nvSpPr>
        <p:spPr>
          <a:xfrm>
            <a:off x="640080" y="325369"/>
            <a:ext cx="4368602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6600" dirty="0">
                <a:latin typeface="+mj-lt"/>
                <a:ea typeface="+mj-ea"/>
                <a:cs typeface="+mj-cs"/>
              </a:rPr>
              <a:t> TURNO DE: </a:t>
            </a: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093" y="2563839"/>
            <a:ext cx="3931920" cy="27432"/>
          </a:xfrm>
          <a:custGeom>
            <a:avLst/>
            <a:gdLst>
              <a:gd name="connsiteX0" fmla="*/ 0 w 3931920"/>
              <a:gd name="connsiteY0" fmla="*/ 0 h 27432"/>
              <a:gd name="connsiteX1" fmla="*/ 733958 w 3931920"/>
              <a:gd name="connsiteY1" fmla="*/ 0 h 27432"/>
              <a:gd name="connsiteX2" fmla="*/ 1428598 w 3931920"/>
              <a:gd name="connsiteY2" fmla="*/ 0 h 27432"/>
              <a:gd name="connsiteX3" fmla="*/ 2123237 w 3931920"/>
              <a:gd name="connsiteY3" fmla="*/ 0 h 27432"/>
              <a:gd name="connsiteX4" fmla="*/ 2660599 w 3931920"/>
              <a:gd name="connsiteY4" fmla="*/ 0 h 27432"/>
              <a:gd name="connsiteX5" fmla="*/ 3237281 w 3931920"/>
              <a:gd name="connsiteY5" fmla="*/ 0 h 27432"/>
              <a:gd name="connsiteX6" fmla="*/ 3931920 w 3931920"/>
              <a:gd name="connsiteY6" fmla="*/ 0 h 27432"/>
              <a:gd name="connsiteX7" fmla="*/ 3931920 w 3931920"/>
              <a:gd name="connsiteY7" fmla="*/ 27432 h 27432"/>
              <a:gd name="connsiteX8" fmla="*/ 3276600 w 3931920"/>
              <a:gd name="connsiteY8" fmla="*/ 27432 h 27432"/>
              <a:gd name="connsiteX9" fmla="*/ 2739238 w 3931920"/>
              <a:gd name="connsiteY9" fmla="*/ 27432 h 27432"/>
              <a:gd name="connsiteX10" fmla="*/ 2201875 w 3931920"/>
              <a:gd name="connsiteY10" fmla="*/ 27432 h 27432"/>
              <a:gd name="connsiteX11" fmla="*/ 1507236 w 3931920"/>
              <a:gd name="connsiteY11" fmla="*/ 27432 h 27432"/>
              <a:gd name="connsiteX12" fmla="*/ 930554 w 3931920"/>
              <a:gd name="connsiteY12" fmla="*/ 27432 h 27432"/>
              <a:gd name="connsiteX13" fmla="*/ 0 w 3931920"/>
              <a:gd name="connsiteY13" fmla="*/ 27432 h 27432"/>
              <a:gd name="connsiteX14" fmla="*/ 0 w 3931920"/>
              <a:gd name="connsiteY14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931920" h="27432" fill="none" extrusionOk="0">
                <a:moveTo>
                  <a:pt x="0" y="0"/>
                </a:moveTo>
                <a:cubicBezTo>
                  <a:pt x="245351" y="16874"/>
                  <a:pt x="509174" y="13736"/>
                  <a:pt x="733958" y="0"/>
                </a:cubicBezTo>
                <a:cubicBezTo>
                  <a:pt x="958742" y="-13736"/>
                  <a:pt x="1245406" y="-17215"/>
                  <a:pt x="1428598" y="0"/>
                </a:cubicBezTo>
                <a:cubicBezTo>
                  <a:pt x="1611790" y="17215"/>
                  <a:pt x="1930525" y="20562"/>
                  <a:pt x="2123237" y="0"/>
                </a:cubicBezTo>
                <a:cubicBezTo>
                  <a:pt x="2315949" y="-20562"/>
                  <a:pt x="2485508" y="11332"/>
                  <a:pt x="2660599" y="0"/>
                </a:cubicBezTo>
                <a:cubicBezTo>
                  <a:pt x="2835690" y="-11332"/>
                  <a:pt x="3075198" y="-14809"/>
                  <a:pt x="3237281" y="0"/>
                </a:cubicBezTo>
                <a:cubicBezTo>
                  <a:pt x="3399364" y="14809"/>
                  <a:pt x="3745084" y="-4992"/>
                  <a:pt x="3931920" y="0"/>
                </a:cubicBezTo>
                <a:cubicBezTo>
                  <a:pt x="3930963" y="8431"/>
                  <a:pt x="3931571" y="14612"/>
                  <a:pt x="3931920" y="27432"/>
                </a:cubicBezTo>
                <a:cubicBezTo>
                  <a:pt x="3765435" y="40792"/>
                  <a:pt x="3452398" y="38703"/>
                  <a:pt x="3276600" y="27432"/>
                </a:cubicBezTo>
                <a:cubicBezTo>
                  <a:pt x="3100802" y="16161"/>
                  <a:pt x="2914889" y="26998"/>
                  <a:pt x="2739238" y="27432"/>
                </a:cubicBezTo>
                <a:cubicBezTo>
                  <a:pt x="2563587" y="27866"/>
                  <a:pt x="2395484" y="39154"/>
                  <a:pt x="2201875" y="27432"/>
                </a:cubicBezTo>
                <a:cubicBezTo>
                  <a:pt x="2008266" y="15710"/>
                  <a:pt x="1781367" y="4899"/>
                  <a:pt x="1507236" y="27432"/>
                </a:cubicBezTo>
                <a:cubicBezTo>
                  <a:pt x="1233105" y="49965"/>
                  <a:pt x="1075495" y="47542"/>
                  <a:pt x="930554" y="27432"/>
                </a:cubicBezTo>
                <a:cubicBezTo>
                  <a:pt x="785613" y="7322"/>
                  <a:pt x="268930" y="30433"/>
                  <a:pt x="0" y="27432"/>
                </a:cubicBezTo>
                <a:cubicBezTo>
                  <a:pt x="226" y="18208"/>
                  <a:pt x="-648" y="12891"/>
                  <a:pt x="0" y="0"/>
                </a:cubicBezTo>
                <a:close/>
              </a:path>
              <a:path w="3931920" h="27432" stroke="0" extrusionOk="0">
                <a:moveTo>
                  <a:pt x="0" y="0"/>
                </a:moveTo>
                <a:cubicBezTo>
                  <a:pt x="278269" y="4786"/>
                  <a:pt x="349028" y="-10422"/>
                  <a:pt x="616001" y="0"/>
                </a:cubicBezTo>
                <a:cubicBezTo>
                  <a:pt x="882974" y="10422"/>
                  <a:pt x="931617" y="-15515"/>
                  <a:pt x="1153363" y="0"/>
                </a:cubicBezTo>
                <a:cubicBezTo>
                  <a:pt x="1375109" y="15515"/>
                  <a:pt x="1704089" y="-3631"/>
                  <a:pt x="1887322" y="0"/>
                </a:cubicBezTo>
                <a:cubicBezTo>
                  <a:pt x="2070555" y="3631"/>
                  <a:pt x="2344155" y="2213"/>
                  <a:pt x="2503322" y="0"/>
                </a:cubicBezTo>
                <a:cubicBezTo>
                  <a:pt x="2662489" y="-2213"/>
                  <a:pt x="2976859" y="26691"/>
                  <a:pt x="3119323" y="0"/>
                </a:cubicBezTo>
                <a:cubicBezTo>
                  <a:pt x="3261787" y="-26691"/>
                  <a:pt x="3588171" y="-28651"/>
                  <a:pt x="3931920" y="0"/>
                </a:cubicBezTo>
                <a:cubicBezTo>
                  <a:pt x="3930565" y="9524"/>
                  <a:pt x="3930718" y="13975"/>
                  <a:pt x="3931920" y="27432"/>
                </a:cubicBezTo>
                <a:cubicBezTo>
                  <a:pt x="3664329" y="4021"/>
                  <a:pt x="3437686" y="14511"/>
                  <a:pt x="3276600" y="27432"/>
                </a:cubicBezTo>
                <a:cubicBezTo>
                  <a:pt x="3115514" y="40353"/>
                  <a:pt x="2913592" y="48967"/>
                  <a:pt x="2739238" y="27432"/>
                </a:cubicBezTo>
                <a:cubicBezTo>
                  <a:pt x="2564884" y="5897"/>
                  <a:pt x="2294049" y="39820"/>
                  <a:pt x="2083918" y="27432"/>
                </a:cubicBezTo>
                <a:cubicBezTo>
                  <a:pt x="1873787" y="15044"/>
                  <a:pt x="1718903" y="21388"/>
                  <a:pt x="1428598" y="27432"/>
                </a:cubicBezTo>
                <a:cubicBezTo>
                  <a:pt x="1138293" y="33476"/>
                  <a:pt x="952209" y="50441"/>
                  <a:pt x="812597" y="27432"/>
                </a:cubicBezTo>
                <a:cubicBezTo>
                  <a:pt x="672985" y="4423"/>
                  <a:pt x="305800" y="28240"/>
                  <a:pt x="0" y="27432"/>
                </a:cubicBezTo>
                <a:cubicBezTo>
                  <a:pt x="-800" y="16780"/>
                  <a:pt x="-583" y="12910"/>
                  <a:pt x="0" y="0"/>
                </a:cubicBezTo>
                <a:close/>
              </a:path>
            </a:pathLst>
          </a:custGeom>
          <a:solidFill>
            <a:srgbClr val="B69772"/>
          </a:solidFill>
          <a:ln w="38100" cap="rnd">
            <a:solidFill>
              <a:srgbClr val="B6977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6D6A3B2-5C56-3DBF-8468-E023FC40C0E5}"/>
              </a:ext>
            </a:extLst>
          </p:cNvPr>
          <p:cNvSpPr txBox="1"/>
          <p:nvPr/>
        </p:nvSpPr>
        <p:spPr>
          <a:xfrm>
            <a:off x="640080" y="2872899"/>
            <a:ext cx="5370302" cy="3767596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/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9300" dirty="0">
                <a:solidFill>
                  <a:srgbClr val="FF0000"/>
                </a:solidFill>
              </a:rPr>
              <a:t>PREGUNTAS (</a:t>
            </a:r>
            <a:r>
              <a:rPr lang="en-US" sz="9300" dirty="0" err="1">
                <a:solidFill>
                  <a:srgbClr val="FF0000"/>
                </a:solidFill>
              </a:rPr>
              <a:t>Fáciles</a:t>
            </a:r>
            <a:r>
              <a:rPr lang="en-US" sz="9300" dirty="0">
                <a:solidFill>
                  <a:srgbClr val="FF0000"/>
                </a:solidFill>
              </a:rPr>
              <a:t>)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sz="9300" b="0" i="0" u="none" strike="noStrike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rPr>
              <a:t>COMENTARIOS (Bonitos)</a:t>
            </a:r>
            <a:endParaRPr lang="en-US" sz="9300" dirty="0">
              <a:solidFill>
                <a:srgbClr val="0070C0"/>
              </a:solidFill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0" lang="en-US" sz="9300" b="0" i="0" u="none" strike="noStrike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</a:rPr>
              <a:t>CRITICAS (</a:t>
            </a:r>
            <a:r>
              <a:rPr kumimoji="0" lang="en-US" sz="9300" b="0" i="0" u="none" strike="noStrike" cap="none" spc="0" normalizeH="0" baseline="0" noProof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</a:rPr>
              <a:t>Constructivas</a:t>
            </a:r>
            <a:r>
              <a:rPr kumimoji="0" lang="en-US" sz="9300" b="0" i="0" u="none" strike="noStrike" cap="none" spc="0" normalizeH="0" baseline="0" noProof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LnTx/>
                <a:uFillTx/>
              </a:rPr>
              <a:t>)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9300" dirty="0">
                <a:solidFill>
                  <a:schemeClr val="accent3"/>
                </a:solidFill>
              </a:rPr>
              <a:t>APORTACIONES (</a:t>
            </a:r>
            <a:r>
              <a:rPr lang="en-US" sz="9300" dirty="0" err="1">
                <a:solidFill>
                  <a:schemeClr val="accent3"/>
                </a:solidFill>
              </a:rPr>
              <a:t>Monetarias</a:t>
            </a:r>
            <a:r>
              <a:rPr lang="en-US" sz="9300" dirty="0">
                <a:solidFill>
                  <a:schemeClr val="accent3"/>
                </a:solidFill>
              </a:rPr>
              <a:t>)</a:t>
            </a: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kumimoji="0" lang="en-US" b="0" i="0" u="none" strike="noStrike" cap="none" spc="0" normalizeH="0" baseline="0" noProof="0" dirty="0">
              <a:ln>
                <a:noFill/>
              </a:ln>
              <a:effectLst/>
              <a:uLnTx/>
              <a:uFillTx/>
            </a:endParaRPr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kumimoji="0" lang="en-US" sz="85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</a:rPr>
              <a:t>MUC</a:t>
            </a:r>
            <a:r>
              <a:rPr lang="en-US" sz="8500" dirty="0"/>
              <a:t>HAS GRACIAS !!!</a:t>
            </a:r>
            <a:endParaRPr kumimoji="0" lang="en-US" sz="8500" b="0" i="0" u="none" strike="noStrike" cap="none" spc="0" normalizeH="0" baseline="0" noProof="0" dirty="0">
              <a:ln>
                <a:noFill/>
              </a:ln>
              <a:effectLst/>
              <a:uLnTx/>
              <a:uFillTx/>
            </a:endParaRPr>
          </a:p>
          <a:p>
            <a:pPr marL="74295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5" descr="Perro en el sofá">
            <a:extLst>
              <a:ext uri="{FF2B5EF4-FFF2-40B4-BE49-F238E27FC236}">
                <a16:creationId xmlns:a16="http://schemas.microsoft.com/office/drawing/2014/main" id="{C88AB2B2-364E-2DAD-5FBE-0F60BC37D0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875" r="919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859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38A8F19B-3234-5B2F-70F5-773D9BE135DB}"/>
              </a:ext>
            </a:extLst>
          </p:cNvPr>
          <p:cNvSpPr txBox="1"/>
          <p:nvPr/>
        </p:nvSpPr>
        <p:spPr>
          <a:xfrm>
            <a:off x="2871786" y="544402"/>
            <a:ext cx="83029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chemeClr val="accent1"/>
                </a:solidFill>
                <a:latin typeface="Aptos Black" panose="020B0004020202020204" pitchFamily="34" charset="0"/>
              </a:rPr>
              <a:t>RESUMEN APLICACION</a:t>
            </a:r>
          </a:p>
        </p:txBody>
      </p:sp>
      <p:pic>
        <p:nvPicPr>
          <p:cNvPr id="3" name="Picture 5" descr="Perro en el sofá">
            <a:extLst>
              <a:ext uri="{FF2B5EF4-FFF2-40B4-BE49-F238E27FC236}">
                <a16:creationId xmlns:a16="http://schemas.microsoft.com/office/drawing/2014/main" id="{C88AB2B2-364E-2DAD-5FBE-0F60BC37D0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2035" r="18067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66D6A3B2-5C56-3DBF-8468-E023FC40C0E5}"/>
              </a:ext>
            </a:extLst>
          </p:cNvPr>
          <p:cNvSpPr txBox="1"/>
          <p:nvPr/>
        </p:nvSpPr>
        <p:spPr>
          <a:xfrm>
            <a:off x="5094514" y="1632857"/>
            <a:ext cx="651528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ptos" panose="020B0004020202020204" pitchFamily="34" charset="0"/>
              </a:rPr>
              <a:t>Aplicación para la visualización y adopción de perros, orientada a: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Aptos" panose="020B0004020202020204" pitchFamily="34" charset="0"/>
              </a:rPr>
              <a:t>Facilitar a las protectoras de animales presentar los perros disponibles para adopción al publico en general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Aptos" panose="020B0004020202020204" pitchFamily="34" charset="0"/>
              </a:rPr>
              <a:t>Facilitar a las personas que quieren adoptar un perro el proceso de adopción, con diferentes filtros para buscar un perro que se adapte a la situación socioeconómica de cada familia.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>
                <a:latin typeface="Aptos" panose="020B0004020202020204" pitchFamily="34" charset="0"/>
              </a:rPr>
              <a:t>Características Técnicas de la aplicación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>
                <a:latin typeface="Aptos" panose="020B0004020202020204" pitchFamily="34" charset="0"/>
              </a:rPr>
              <a:t>Integración con </a:t>
            </a:r>
            <a:r>
              <a:rPr lang="es-ES" dirty="0">
                <a:solidFill>
                  <a:prstClr val="black"/>
                </a:solidFill>
                <a:latin typeface="Aptos" panose="02110004020202020204"/>
              </a:rPr>
              <a:t>Arquitectura Cliente Servidor (</a:t>
            </a:r>
            <a:r>
              <a:rPr lang="es-ES" dirty="0" err="1">
                <a:solidFill>
                  <a:prstClr val="black"/>
                </a:solidFill>
                <a:latin typeface="Aptos" panose="02110004020202020204"/>
              </a:rPr>
              <a:t>FireBase</a:t>
            </a:r>
            <a:r>
              <a:rPr lang="es-ES" dirty="0">
                <a:solidFill>
                  <a:prstClr val="black"/>
                </a:solidFill>
                <a:latin typeface="Aptos" panose="02110004020202020204"/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0" lang="es-ES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Diseñada para Android, usando Material </a:t>
            </a:r>
            <a:r>
              <a:rPr kumimoji="0" lang="es-ES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Design</a:t>
            </a:r>
            <a:endParaRPr kumimoji="0" lang="es-ES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s-ES" dirty="0">
              <a:latin typeface="Aptos" panose="020B00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s-ES" dirty="0">
              <a:latin typeface="Aptos" panose="020B0004020202020204" pitchFamily="34" charset="0"/>
            </a:endParaRPr>
          </a:p>
          <a:p>
            <a:pPr marL="742950" lvl="1" indent="-285750">
              <a:buFont typeface="Wingdings" panose="05000000000000000000" pitchFamily="2" charset="2"/>
              <a:buChar char="Ø"/>
            </a:pPr>
            <a:endParaRPr lang="es-E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latin typeface="Aptos" panose="020B0004020202020204" pitchFamily="34" charset="0"/>
            </a:endParaRPr>
          </a:p>
          <a:p>
            <a:pPr marL="742950" lvl="1" indent="-285750" algn="r">
              <a:buFont typeface="Arial" panose="020B0604020202020204" pitchFamily="34" charset="0"/>
              <a:buChar char="•"/>
            </a:pPr>
            <a:endParaRPr lang="es-ES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8552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E045D24-C831-BCE6-D80D-065A237E4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8996" y="-384535"/>
            <a:ext cx="6577070" cy="762707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A440387C-D151-9578-5CE2-72C232948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116" y="2999194"/>
            <a:ext cx="3401863" cy="85961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264E45AC-813B-008B-6841-FA5B8F8492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1474" y="846791"/>
            <a:ext cx="8230749" cy="187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378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8418BB76-1127-A620-B33E-9402790BB66D}"/>
              </a:ext>
            </a:extLst>
          </p:cNvPr>
          <p:cNvSpPr txBox="1"/>
          <p:nvPr/>
        </p:nvSpPr>
        <p:spPr>
          <a:xfrm>
            <a:off x="1626669" y="702644"/>
            <a:ext cx="80467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solidFill>
                  <a:schemeClr val="accent1"/>
                </a:solidFill>
                <a:latin typeface="Aptos Black" panose="020B0004020202020204" pitchFamily="34" charset="0"/>
              </a:rPr>
              <a:t>ARQUITECTURA CLIENTE-SERVIDOR</a:t>
            </a:r>
          </a:p>
          <a:p>
            <a:endParaRPr lang="es-ES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B7CBBE9D-7ABB-2962-4224-C7DD37FE8B06}"/>
              </a:ext>
            </a:extLst>
          </p:cNvPr>
          <p:cNvSpPr/>
          <p:nvPr/>
        </p:nvSpPr>
        <p:spPr>
          <a:xfrm>
            <a:off x="1402846" y="3294321"/>
            <a:ext cx="1780921" cy="9162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Aplicación Cliente (App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Movil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en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Flutter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)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B57D013-933B-6E76-5654-C363CB3E2FCF}"/>
              </a:ext>
            </a:extLst>
          </p:cNvPr>
          <p:cNvSpPr/>
          <p:nvPr/>
        </p:nvSpPr>
        <p:spPr>
          <a:xfrm>
            <a:off x="5027393" y="2258143"/>
            <a:ext cx="2135605" cy="420573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Servidor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FireBase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F5BBBA8-1097-9456-0807-8698ABB830C3}"/>
              </a:ext>
            </a:extLst>
          </p:cNvPr>
          <p:cNvSpPr txBox="1"/>
          <p:nvPr/>
        </p:nvSpPr>
        <p:spPr>
          <a:xfrm>
            <a:off x="5248656" y="3145734"/>
            <a:ext cx="1728216" cy="923330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Servicio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Autenticacion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Usuarios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AF8B4E2-8FF4-F871-B249-BA7741F16D75}"/>
              </a:ext>
            </a:extLst>
          </p:cNvPr>
          <p:cNvSpPr txBox="1"/>
          <p:nvPr/>
        </p:nvSpPr>
        <p:spPr>
          <a:xfrm>
            <a:off x="5280660" y="4409776"/>
            <a:ext cx="1664208" cy="646331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Base de Datos de Perros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19A416B-F06A-A7B0-6AEC-0596A5F694BB}"/>
              </a:ext>
            </a:extLst>
          </p:cNvPr>
          <p:cNvSpPr txBox="1"/>
          <p:nvPr/>
        </p:nvSpPr>
        <p:spPr>
          <a:xfrm>
            <a:off x="5248656" y="5401925"/>
            <a:ext cx="1563624" cy="646331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Fotos de Perros</a:t>
            </a:r>
          </a:p>
        </p:txBody>
      </p:sp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D3B72504-BFBE-EF98-47E5-79C3C69464E5}"/>
              </a:ext>
            </a:extLst>
          </p:cNvPr>
          <p:cNvCxnSpPr>
            <a:cxnSpLocks/>
          </p:cNvCxnSpPr>
          <p:nvPr/>
        </p:nvCxnSpPr>
        <p:spPr>
          <a:xfrm flipV="1">
            <a:off x="3369893" y="3123101"/>
            <a:ext cx="1435608" cy="25156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47AD87DD-8C42-E68C-3871-CFEB4AE8060C}"/>
              </a:ext>
            </a:extLst>
          </p:cNvPr>
          <p:cNvCxnSpPr>
            <a:cxnSpLocks/>
          </p:cNvCxnSpPr>
          <p:nvPr/>
        </p:nvCxnSpPr>
        <p:spPr>
          <a:xfrm>
            <a:off x="3502152" y="3870609"/>
            <a:ext cx="1341766" cy="38135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A815221B-0BCF-D584-BE57-E7C2A7D49922}"/>
              </a:ext>
            </a:extLst>
          </p:cNvPr>
          <p:cNvCxnSpPr>
            <a:cxnSpLocks/>
          </p:cNvCxnSpPr>
          <p:nvPr/>
        </p:nvCxnSpPr>
        <p:spPr>
          <a:xfrm>
            <a:off x="3447288" y="4169664"/>
            <a:ext cx="1435608" cy="11155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Firebase | Google's Mobile and Web App Development Platform">
            <a:extLst>
              <a:ext uri="{FF2B5EF4-FFF2-40B4-BE49-F238E27FC236}">
                <a16:creationId xmlns:a16="http://schemas.microsoft.com/office/drawing/2014/main" id="{AE53DBE8-6596-CCF7-DBD7-32B4FD3C9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5274" y="1558602"/>
            <a:ext cx="1879842" cy="51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Flutter App Development - Top 11 ...">
            <a:extLst>
              <a:ext uri="{FF2B5EF4-FFF2-40B4-BE49-F238E27FC236}">
                <a16:creationId xmlns:a16="http://schemas.microsoft.com/office/drawing/2014/main" id="{ADB07E50-51EB-B2A7-A02D-8349532F17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5890" y="1719985"/>
            <a:ext cx="2068946" cy="1158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32F98863-3C1E-1E2C-9C06-0822C81681E2}"/>
              </a:ext>
            </a:extLst>
          </p:cNvPr>
          <p:cNvSpPr txBox="1"/>
          <p:nvPr/>
        </p:nvSpPr>
        <p:spPr>
          <a:xfrm>
            <a:off x="7699908" y="1704074"/>
            <a:ext cx="429768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Aplicación Cliente – Servidor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El cliente está realizado en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Flutter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, y consiste en una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Applicación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Movil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para la Adopción de Perros, con acceso diferenciado para Usuarios/Padrinos o Protectoras (Donantes)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El Servidor,  se hace utilizando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FireBase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,  que proporciona los servicios de: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Repositorio de Fotos/Videos de los Animales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Una Base de Datos con las características de todos los perros disponibles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Un Servicio de Autenticación, para el </a:t>
            </a:r>
            <a:r>
              <a:rPr kumimoji="0" lang="es-E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login</a:t>
            </a: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de los usuarios.</a:t>
            </a:r>
          </a:p>
        </p:txBody>
      </p:sp>
      <p:pic>
        <p:nvPicPr>
          <p:cNvPr id="14" name="Gráfico 13" descr="Caseta de perro con relleno sólido">
            <a:extLst>
              <a:ext uri="{FF2B5EF4-FFF2-40B4-BE49-F238E27FC236}">
                <a16:creationId xmlns:a16="http://schemas.microsoft.com/office/drawing/2014/main" id="{CD8D9F95-291A-81D8-AC3D-D1E228461A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46604" y="5037059"/>
            <a:ext cx="914400" cy="914400"/>
          </a:xfrm>
          <a:prstGeom prst="rect">
            <a:avLst/>
          </a:prstGeom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65744D54-9FBE-0113-29C5-9FB81A507CE3}"/>
              </a:ext>
            </a:extLst>
          </p:cNvPr>
          <p:cNvSpPr txBox="1"/>
          <p:nvPr/>
        </p:nvSpPr>
        <p:spPr>
          <a:xfrm>
            <a:off x="2389413" y="6136056"/>
            <a:ext cx="1325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Protectora</a:t>
            </a:r>
          </a:p>
        </p:txBody>
      </p:sp>
      <p:pic>
        <p:nvPicPr>
          <p:cNvPr id="16" name="Gráfico 15" descr="Usuarios con relleno sólido">
            <a:extLst>
              <a:ext uri="{FF2B5EF4-FFF2-40B4-BE49-F238E27FC236}">
                <a16:creationId xmlns:a16="http://schemas.microsoft.com/office/drawing/2014/main" id="{EC8002D7-A54F-9B3A-783D-F6B01CAFFC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2286" y="5074920"/>
            <a:ext cx="914400" cy="914400"/>
          </a:xfrm>
          <a:prstGeom prst="rect">
            <a:avLst/>
          </a:prstGeom>
        </p:spPr>
      </p:pic>
      <p:sp>
        <p:nvSpPr>
          <p:cNvPr id="17" name="Flecha: hacia abajo 16">
            <a:extLst>
              <a:ext uri="{FF2B5EF4-FFF2-40B4-BE49-F238E27FC236}">
                <a16:creationId xmlns:a16="http://schemas.microsoft.com/office/drawing/2014/main" id="{08FCB1A5-BB39-43AA-370E-09C40479A68C}"/>
              </a:ext>
            </a:extLst>
          </p:cNvPr>
          <p:cNvSpPr/>
          <p:nvPr/>
        </p:nvSpPr>
        <p:spPr>
          <a:xfrm rot="10800000">
            <a:off x="1297755" y="4717018"/>
            <a:ext cx="283463" cy="26389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8" name="Flecha: hacia abajo 17">
            <a:extLst>
              <a:ext uri="{FF2B5EF4-FFF2-40B4-BE49-F238E27FC236}">
                <a16:creationId xmlns:a16="http://schemas.microsoft.com/office/drawing/2014/main" id="{CA30CD75-AE7F-0D6B-70E2-F13165BDFA37}"/>
              </a:ext>
            </a:extLst>
          </p:cNvPr>
          <p:cNvSpPr/>
          <p:nvPr/>
        </p:nvSpPr>
        <p:spPr>
          <a:xfrm rot="10800000">
            <a:off x="2910622" y="4717019"/>
            <a:ext cx="283463" cy="26389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6EEFB96C-DC30-4AB2-E384-F226543218D7}"/>
              </a:ext>
            </a:extLst>
          </p:cNvPr>
          <p:cNvSpPr txBox="1"/>
          <p:nvPr/>
        </p:nvSpPr>
        <p:spPr>
          <a:xfrm>
            <a:off x="866717" y="5969692"/>
            <a:ext cx="1143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Usuarios/Padrinos</a:t>
            </a:r>
          </a:p>
        </p:txBody>
      </p:sp>
    </p:spTree>
    <p:extLst>
      <p:ext uri="{BB962C8B-B14F-4D97-AF65-F5344CB8AC3E}">
        <p14:creationId xmlns:p14="http://schemas.microsoft.com/office/powerpoint/2010/main" val="4199220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Un perro curioso que asoma la cabeza a la vista">
            <a:extLst>
              <a:ext uri="{FF2B5EF4-FFF2-40B4-BE49-F238E27FC236}">
                <a16:creationId xmlns:a16="http://schemas.microsoft.com/office/drawing/2014/main" id="{84D2A09C-4249-D450-AEA1-E560EBA5C2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115" r="8682" b="-1"/>
          <a:stretch/>
        </p:blipFill>
        <p:spPr>
          <a:xfrm>
            <a:off x="6125350" y="3481830"/>
            <a:ext cx="5936512" cy="337617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E48D479-C526-B0E2-FAF7-264D0F0D284B}"/>
              </a:ext>
            </a:extLst>
          </p:cNvPr>
          <p:cNvSpPr txBox="1"/>
          <p:nvPr/>
        </p:nvSpPr>
        <p:spPr>
          <a:xfrm>
            <a:off x="2013627" y="304547"/>
            <a:ext cx="83836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chemeClr val="accent1"/>
                </a:solidFill>
                <a:latin typeface="Aptos Black" panose="020B0004020202020204" pitchFamily="34" charset="0"/>
              </a:rPr>
              <a:t>SITUACION ACTUAL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1258A6F-23EC-5822-6707-2F76D18A8305}"/>
              </a:ext>
            </a:extLst>
          </p:cNvPr>
          <p:cNvSpPr txBox="1"/>
          <p:nvPr/>
        </p:nvSpPr>
        <p:spPr>
          <a:xfrm>
            <a:off x="390179" y="1316980"/>
            <a:ext cx="11352944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 err="1">
                <a:latin typeface="Aptos" panose="020B0004020202020204" pitchFamily="34" charset="0"/>
              </a:rPr>
              <a:t>Release</a:t>
            </a:r>
            <a:r>
              <a:rPr lang="es-ES" sz="2000" dirty="0">
                <a:latin typeface="Aptos" panose="020B0004020202020204" pitchFamily="34" charset="0"/>
              </a:rPr>
              <a:t> v.0.9 publicada en </a:t>
            </a:r>
            <a:r>
              <a:rPr lang="es-ES" sz="2000" dirty="0" err="1">
                <a:latin typeface="Aptos" panose="020B0004020202020204" pitchFamily="34" charset="0"/>
              </a:rPr>
              <a:t>GitHUB</a:t>
            </a:r>
            <a:r>
              <a:rPr lang="es-ES" sz="2000" dirty="0">
                <a:latin typeface="Aptos" panose="020B0004020202020204" pitchFamily="34" charset="0"/>
              </a:rPr>
              <a:t>   (</a:t>
            </a:r>
            <a:r>
              <a:rPr lang="es-ES" sz="2000" dirty="0" err="1">
                <a:latin typeface="Aptos" panose="020B0004020202020204" pitchFamily="34" charset="0"/>
              </a:rPr>
              <a:t>Pre-production</a:t>
            </a:r>
            <a:r>
              <a:rPr lang="es-ES" sz="2000" dirty="0">
                <a:latin typeface="Aptos" panose="020B0004020202020204" pitchFamily="34" charset="0"/>
              </a:rPr>
              <a:t> Beta </a:t>
            </a:r>
            <a:r>
              <a:rPr lang="es-ES" sz="2000" dirty="0" err="1">
                <a:latin typeface="Aptos" panose="020B0004020202020204" pitchFamily="34" charset="0"/>
              </a:rPr>
              <a:t>release</a:t>
            </a:r>
            <a:r>
              <a:rPr lang="es-ES" sz="2000" dirty="0">
                <a:latin typeface="Aptos" panose="020B0004020202020204" pitchFamily="34" charset="0"/>
              </a:rPr>
              <a:t>, como prototipo funcional)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Aptos" panose="020B0004020202020204" pitchFamily="34" charset="0"/>
                <a:hlinkClick r:id="rId3"/>
              </a:rPr>
              <a:t>https://github.com/nereagorostidi/DogHero</a:t>
            </a:r>
            <a:endParaRPr lang="es-ES" sz="2000" dirty="0">
              <a:latin typeface="Aptos" panose="020B0004020202020204" pitchFamily="34" charset="0"/>
            </a:endParaRPr>
          </a:p>
          <a:p>
            <a:pPr lvl="1"/>
            <a:endParaRPr lang="es-ES" sz="2000" dirty="0"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Aptos" panose="020B0004020202020204" pitchFamily="34" charset="0"/>
              </a:rPr>
              <a:t>Bases de la aplicación actualmente implementados y funcionando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Aptos" panose="020B0004020202020204" pitchFamily="34" charset="0"/>
              </a:rPr>
              <a:t>Integración con </a:t>
            </a:r>
            <a:r>
              <a:rPr lang="es-ES" sz="2000" dirty="0" err="1">
                <a:latin typeface="Aptos" panose="020B0004020202020204" pitchFamily="34" charset="0"/>
              </a:rPr>
              <a:t>Firebase</a:t>
            </a:r>
            <a:r>
              <a:rPr lang="es-ES" sz="2000" dirty="0">
                <a:latin typeface="Aptos" panose="020B0004020202020204" pitchFamily="34" charset="0"/>
              </a:rPr>
              <a:t> para el servicio de Autentificación - &gt; </a:t>
            </a:r>
            <a:r>
              <a:rPr lang="es-ES" sz="2000" dirty="0">
                <a:solidFill>
                  <a:schemeClr val="accent3"/>
                </a:solidFill>
                <a:latin typeface="Aptos" panose="020B0004020202020204" pitchFamily="34" charset="0"/>
              </a:rPr>
              <a:t>FUNCIONANDO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Aptos" panose="020B0004020202020204" pitchFamily="34" charset="0"/>
              </a:rPr>
              <a:t>Integración con </a:t>
            </a:r>
            <a:r>
              <a:rPr lang="es-ES" sz="2000" dirty="0" err="1">
                <a:latin typeface="Aptos" panose="020B0004020202020204" pitchFamily="34" charset="0"/>
              </a:rPr>
              <a:t>Firebase</a:t>
            </a:r>
            <a:r>
              <a:rPr lang="es-ES" sz="2000" dirty="0">
                <a:latin typeface="Aptos" panose="020B0004020202020204" pitchFamily="34" charset="0"/>
              </a:rPr>
              <a:t> para el Servicio Cloud </a:t>
            </a:r>
            <a:r>
              <a:rPr lang="es-ES" sz="2000" dirty="0" err="1">
                <a:latin typeface="Aptos" panose="020B0004020202020204" pitchFamily="34" charset="0"/>
              </a:rPr>
              <a:t>FireStore</a:t>
            </a:r>
            <a:r>
              <a:rPr lang="es-ES" sz="2000" dirty="0">
                <a:latin typeface="Aptos" panose="020B0004020202020204" pitchFamily="34" charset="0"/>
              </a:rPr>
              <a:t> (BBDD Non-SQL) -&gt; </a:t>
            </a:r>
            <a:r>
              <a:rPr lang="es-ES" sz="2000" dirty="0">
                <a:solidFill>
                  <a:schemeClr val="accent3"/>
                </a:solidFill>
                <a:latin typeface="Aptos" panose="020B0004020202020204" pitchFamily="34" charset="0"/>
              </a:rPr>
              <a:t>FUNCIONANDO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Aptos" panose="020B0004020202020204" pitchFamily="34" charset="0"/>
              </a:rPr>
              <a:t>Integración con </a:t>
            </a:r>
            <a:r>
              <a:rPr lang="es-ES" sz="2000" dirty="0" err="1">
                <a:latin typeface="Aptos" panose="020B0004020202020204" pitchFamily="34" charset="0"/>
              </a:rPr>
              <a:t>Firebase</a:t>
            </a:r>
            <a:r>
              <a:rPr lang="es-ES" sz="2000" dirty="0">
                <a:latin typeface="Aptos" panose="020B0004020202020204" pitchFamily="34" charset="0"/>
              </a:rPr>
              <a:t> para el Servicio Storage (Media, videos y fotos) -&gt; </a:t>
            </a:r>
            <a:r>
              <a:rPr lang="es-ES" sz="2000" dirty="0">
                <a:solidFill>
                  <a:schemeClr val="accent3"/>
                </a:solidFill>
                <a:latin typeface="Aptos" panose="020B0004020202020204" pitchFamily="34" charset="0"/>
              </a:rPr>
              <a:t>FUNCIONANDO</a:t>
            </a:r>
          </a:p>
          <a:p>
            <a:pPr lvl="1"/>
            <a:endParaRPr lang="es-ES" sz="2000" dirty="0">
              <a:solidFill>
                <a:schemeClr val="accent3"/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Aptos" panose="020B0004020202020204" pitchFamily="34" charset="0"/>
              </a:rPr>
              <a:t>Funcionalidades criticas/principales del Flow-chart  inicial, implementadas: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Aptos" panose="020B0004020202020204" pitchFamily="34" charset="0"/>
              </a:rPr>
              <a:t>Autenticación y acceso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Aptos" panose="020B0004020202020204" pitchFamily="34" charset="0"/>
              </a:rPr>
              <a:t>Visualización de la lista de perros disponibles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sz="2000" dirty="0">
                <a:latin typeface="Aptos" panose="020B0004020202020204" pitchFamily="34" charset="0"/>
              </a:rPr>
              <a:t>Detalle de los perros, incluyendo fotos y </a:t>
            </a:r>
            <a:r>
              <a:rPr lang="es-ES" sz="2000" dirty="0" err="1">
                <a:latin typeface="Aptos" panose="020B0004020202020204" pitchFamily="34" charset="0"/>
              </a:rPr>
              <a:t>caracteristicas</a:t>
            </a:r>
            <a:endParaRPr lang="es-ES" sz="2000" dirty="0">
              <a:latin typeface="Aptos" panose="020B00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sz="2000" dirty="0">
              <a:latin typeface="Aptos" panose="020B0004020202020204" pitchFamily="34" charset="0"/>
            </a:endParaRPr>
          </a:p>
          <a:p>
            <a:endParaRPr lang="es-ES" dirty="0"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207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26AC765D-52A0-1C82-ADDD-02CCD174242E}"/>
              </a:ext>
            </a:extLst>
          </p:cNvPr>
          <p:cNvSpPr txBox="1"/>
          <p:nvPr/>
        </p:nvSpPr>
        <p:spPr>
          <a:xfrm>
            <a:off x="2013627" y="304547"/>
            <a:ext cx="83836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chemeClr val="accent1"/>
                </a:solidFill>
                <a:latin typeface="Aptos Black" panose="020B0004020202020204" pitchFamily="34" charset="0"/>
              </a:rPr>
              <a:t>VIDEO / DEMO DE LA APLICACION</a:t>
            </a:r>
            <a:endParaRPr lang="es-ES" sz="1600" dirty="0">
              <a:solidFill>
                <a:schemeClr val="accent1"/>
              </a:solidFill>
              <a:latin typeface="Aptos Black" panose="020B0004020202020204" pitchFamily="34" charset="0"/>
            </a:endParaRPr>
          </a:p>
        </p:txBody>
      </p:sp>
      <p:pic>
        <p:nvPicPr>
          <p:cNvPr id="3" name="WhatsApp Video 2024-10-15 at 08.19.36">
            <a:hlinkClick r:id="" action="ppaction://media"/>
            <a:extLst>
              <a:ext uri="{FF2B5EF4-FFF2-40B4-BE49-F238E27FC236}">
                <a16:creationId xmlns:a16="http://schemas.microsoft.com/office/drawing/2014/main" id="{39320C4E-4DCF-FD72-9D7F-7AADF8103A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244840"/>
            <a:ext cx="97536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716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9E48D479-C526-B0E2-FAF7-264D0F0D284B}"/>
              </a:ext>
            </a:extLst>
          </p:cNvPr>
          <p:cNvSpPr txBox="1"/>
          <p:nvPr/>
        </p:nvSpPr>
        <p:spPr>
          <a:xfrm>
            <a:off x="2013627" y="304547"/>
            <a:ext cx="83836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chemeClr val="accent1"/>
                </a:solidFill>
                <a:latin typeface="Aptos Black" panose="020B0004020202020204" pitchFamily="34" charset="0"/>
              </a:rPr>
              <a:t>CODIGO DISPONIBLE</a:t>
            </a:r>
          </a:p>
          <a:p>
            <a:pPr algn="ctr"/>
            <a:r>
              <a:rPr lang="es-ES" sz="1600" dirty="0">
                <a:solidFill>
                  <a:schemeClr val="accent1"/>
                </a:solidFill>
                <a:latin typeface="Aptos Black" panose="020B0004020202020204" pitchFamily="34" charset="0"/>
              </a:rPr>
              <a:t>Repositorio Publico en  https://github.com/nereagorostidi/DogHero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DFA1EE7-D265-3DE1-66BF-1C3D9132E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125" y="1479600"/>
            <a:ext cx="9366607" cy="515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233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60E5E675-EC54-0208-3304-AA93A8578304}"/>
              </a:ext>
            </a:extLst>
          </p:cNvPr>
          <p:cNvSpPr txBox="1"/>
          <p:nvPr/>
        </p:nvSpPr>
        <p:spPr>
          <a:xfrm>
            <a:off x="2714126" y="401836"/>
            <a:ext cx="757811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chemeClr val="accent1"/>
                </a:solidFill>
                <a:latin typeface="Aptos Black" panose="020B0004020202020204" pitchFamily="34" charset="0"/>
              </a:rPr>
              <a:t>DIAGRAMA DE FLUJO ORIGINAL Y ESTADO ACTUAL</a:t>
            </a:r>
          </a:p>
          <a:p>
            <a:endParaRPr lang="es-ES" dirty="0"/>
          </a:p>
        </p:txBody>
      </p:sp>
      <p:pic>
        <p:nvPicPr>
          <p:cNvPr id="5" name="Picture 4" descr="A computer screen shot of a diagram&#10;&#10;Description automatically generated">
            <a:extLst>
              <a:ext uri="{FF2B5EF4-FFF2-40B4-BE49-F238E27FC236}">
                <a16:creationId xmlns:a16="http://schemas.microsoft.com/office/drawing/2014/main" id="{3EA212DC-B02D-CF09-D0C6-8FC99F6049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33525"/>
            <a:ext cx="12192000" cy="4526099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04D53AC-6A19-6C44-DA01-012BD49E2BF5}"/>
              </a:ext>
            </a:extLst>
          </p:cNvPr>
          <p:cNvSpPr txBox="1"/>
          <p:nvPr/>
        </p:nvSpPr>
        <p:spPr>
          <a:xfrm>
            <a:off x="1797976" y="2250040"/>
            <a:ext cx="1339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92D050"/>
                </a:solidFill>
                <a:latin typeface="Georgia" panose="02040502050405020303" pitchFamily="18" charset="0"/>
              </a:rPr>
              <a:t>OPERATIVO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4D330BF-1DB9-D588-CD0D-F9CA9748D670}"/>
              </a:ext>
            </a:extLst>
          </p:cNvPr>
          <p:cNvSpPr txBox="1"/>
          <p:nvPr/>
        </p:nvSpPr>
        <p:spPr>
          <a:xfrm>
            <a:off x="1693522" y="4163393"/>
            <a:ext cx="1339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92D050"/>
                </a:solidFill>
                <a:latin typeface="Georgia" panose="02040502050405020303" pitchFamily="18" charset="0"/>
              </a:rPr>
              <a:t>OPERATIVO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2254439-0306-F597-FE49-0A760DD9A208}"/>
              </a:ext>
            </a:extLst>
          </p:cNvPr>
          <p:cNvSpPr txBox="1"/>
          <p:nvPr/>
        </p:nvSpPr>
        <p:spPr>
          <a:xfrm>
            <a:off x="3931576" y="3514843"/>
            <a:ext cx="1339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92D050"/>
                </a:solidFill>
                <a:latin typeface="Georgia" panose="02040502050405020303" pitchFamily="18" charset="0"/>
              </a:rPr>
              <a:t>OPERATIVO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971E565-E63B-4260-FF00-15CC9F057D4F}"/>
              </a:ext>
            </a:extLst>
          </p:cNvPr>
          <p:cNvSpPr txBox="1"/>
          <p:nvPr/>
        </p:nvSpPr>
        <p:spPr>
          <a:xfrm>
            <a:off x="3823463" y="2149078"/>
            <a:ext cx="1339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92D050"/>
                </a:solidFill>
                <a:latin typeface="Georgia" panose="02040502050405020303" pitchFamily="18" charset="0"/>
              </a:rPr>
              <a:t>OPERATIVO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0931B83-4EA4-085B-12A8-B8A70DB44502}"/>
              </a:ext>
            </a:extLst>
          </p:cNvPr>
          <p:cNvSpPr txBox="1"/>
          <p:nvPr/>
        </p:nvSpPr>
        <p:spPr>
          <a:xfrm>
            <a:off x="5163322" y="2149078"/>
            <a:ext cx="1339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92D050"/>
                </a:solidFill>
                <a:latin typeface="Georgia" panose="02040502050405020303" pitchFamily="18" charset="0"/>
              </a:rPr>
              <a:t>OPERATIVO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3424293-A8E9-3553-DED0-A104224E3F9D}"/>
              </a:ext>
            </a:extLst>
          </p:cNvPr>
          <p:cNvSpPr txBox="1"/>
          <p:nvPr/>
        </p:nvSpPr>
        <p:spPr>
          <a:xfrm>
            <a:off x="6325058" y="2149078"/>
            <a:ext cx="1339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92D050"/>
                </a:solidFill>
                <a:latin typeface="Georgia" panose="02040502050405020303" pitchFamily="18" charset="0"/>
              </a:rPr>
              <a:t>OPERATIVO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FFFF707-6615-995B-9748-EBE8750456B0}"/>
              </a:ext>
            </a:extLst>
          </p:cNvPr>
          <p:cNvSpPr txBox="1"/>
          <p:nvPr/>
        </p:nvSpPr>
        <p:spPr>
          <a:xfrm>
            <a:off x="1693521" y="6022086"/>
            <a:ext cx="1339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00B0F0"/>
                </a:solidFill>
                <a:latin typeface="Georgia" panose="02040502050405020303" pitchFamily="18" charset="0"/>
              </a:rPr>
              <a:t>MANUAL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F1E3B9F-6F26-8130-7A89-6FDBFEAE28D4}"/>
              </a:ext>
            </a:extLst>
          </p:cNvPr>
          <p:cNvSpPr txBox="1"/>
          <p:nvPr/>
        </p:nvSpPr>
        <p:spPr>
          <a:xfrm>
            <a:off x="4493392" y="5883586"/>
            <a:ext cx="1339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00B0F0"/>
                </a:solidFill>
                <a:latin typeface="Georgia" panose="02040502050405020303" pitchFamily="18" charset="0"/>
              </a:rPr>
              <a:t>MANUAL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6DF7A7E3-8EFC-33AB-FE36-5685BABA9D97}"/>
              </a:ext>
            </a:extLst>
          </p:cNvPr>
          <p:cNvSpPr txBox="1"/>
          <p:nvPr/>
        </p:nvSpPr>
        <p:spPr>
          <a:xfrm>
            <a:off x="5271435" y="4835602"/>
            <a:ext cx="1339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0000"/>
                </a:solidFill>
                <a:latin typeface="Georgia" panose="02040502050405020303" pitchFamily="18" charset="0"/>
              </a:rPr>
              <a:t>PDTE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1516A8A-6A1F-120F-DCE2-E33535DFDE01}"/>
              </a:ext>
            </a:extLst>
          </p:cNvPr>
          <p:cNvSpPr txBox="1"/>
          <p:nvPr/>
        </p:nvSpPr>
        <p:spPr>
          <a:xfrm>
            <a:off x="6503181" y="4847285"/>
            <a:ext cx="1339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0000"/>
                </a:solidFill>
                <a:latin typeface="Georgia" panose="02040502050405020303" pitchFamily="18" charset="0"/>
              </a:rPr>
              <a:t>PDTE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7A7501B-B953-B75B-9D7C-3E43AE55BF79}"/>
              </a:ext>
            </a:extLst>
          </p:cNvPr>
          <p:cNvSpPr txBox="1"/>
          <p:nvPr/>
        </p:nvSpPr>
        <p:spPr>
          <a:xfrm>
            <a:off x="7733213" y="4817871"/>
            <a:ext cx="1339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0000"/>
                </a:solidFill>
                <a:latin typeface="Georgia" panose="02040502050405020303" pitchFamily="18" charset="0"/>
              </a:rPr>
              <a:t>PDTE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60008BE2-7411-7F03-544B-F2C699345AFC}"/>
              </a:ext>
            </a:extLst>
          </p:cNvPr>
          <p:cNvSpPr txBox="1"/>
          <p:nvPr/>
        </p:nvSpPr>
        <p:spPr>
          <a:xfrm>
            <a:off x="8017663" y="2250040"/>
            <a:ext cx="3657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accent2">
                    <a:lumMod val="75000"/>
                  </a:schemeClr>
                </a:solidFill>
                <a:latin typeface="Georgia" panose="02040502050405020303" pitchFamily="18" charset="0"/>
              </a:rPr>
              <a:t>RESTO FLUJO CON PROPUESTA MEJORA 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B5876D26-2EA3-FB6C-3B3F-658730511488}"/>
              </a:ext>
            </a:extLst>
          </p:cNvPr>
          <p:cNvSpPr txBox="1"/>
          <p:nvPr/>
        </p:nvSpPr>
        <p:spPr>
          <a:xfrm>
            <a:off x="8758224" y="4819219"/>
            <a:ext cx="33288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latin typeface="Georgia" panose="02040502050405020303" pitchFamily="18" charset="0"/>
              </a:rPr>
              <a:t>NOTA: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latin typeface="Georgia" panose="02040502050405020303" pitchFamily="18" charset="0"/>
              </a:rPr>
              <a:t>Funcionalidad principal del diagrama flujo original ya cubierta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latin typeface="Georgia" panose="02040502050405020303" pitchFamily="18" charset="0"/>
              </a:rPr>
              <a:t>Cierta operativa se hace actualmente aun de forma manual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dirty="0">
                <a:latin typeface="Georgia" panose="02040502050405020303" pitchFamily="18" charset="0"/>
              </a:rPr>
              <a:t>Flujo de formulario de adopción se rediseña para mejorarlo (propuesta de mejora basada en datos perfil, actualmente en desarrollo)</a:t>
            </a:r>
          </a:p>
        </p:txBody>
      </p:sp>
    </p:spTree>
    <p:extLst>
      <p:ext uri="{BB962C8B-B14F-4D97-AF65-F5344CB8AC3E}">
        <p14:creationId xmlns:p14="http://schemas.microsoft.com/office/powerpoint/2010/main" val="2960232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2862" y="239572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04D3EE"/>
          </a:solidFill>
          <a:ln w="38100" cap="rnd">
            <a:solidFill>
              <a:srgbClr val="04D3EE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FAA1678-0E84-18EB-00D7-D97C501B725F}"/>
              </a:ext>
            </a:extLst>
          </p:cNvPr>
          <p:cNvSpPr txBox="1"/>
          <p:nvPr/>
        </p:nvSpPr>
        <p:spPr>
          <a:xfrm>
            <a:off x="4880225" y="2595971"/>
            <a:ext cx="7037797" cy="3594517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/>
          <a:p>
            <a:pPr marL="342900" lvl="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Inicio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Punto de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partida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la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aplicación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Pantalla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Inicio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incluyendo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“splash screen” y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código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integracion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inicialización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Google Services / Firebase 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US" sz="5600" b="1" dirty="0">
                <a:solidFill>
                  <a:schemeClr val="accent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HECHO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4800" dirty="0">
              <a:effectLst/>
            </a:endParaRPr>
          </a:p>
          <a:p>
            <a:pPr marL="34290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Autenticación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Usuario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Verificación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las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credenciales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del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usuario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tipo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acceso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(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Usuario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o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Protectora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&gt; </a:t>
            </a:r>
            <a:r>
              <a:rPr lang="en-US" sz="5600" b="1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HECHO</a:t>
            </a:r>
          </a:p>
          <a:p>
            <a:pPr marL="342900" lvl="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Mostrar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lista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perros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disponibles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Presenta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los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usuarios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los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perros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están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disponibles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para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adopción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&gt; </a:t>
            </a:r>
            <a:r>
              <a:rPr lang="en-US" sz="5600" b="1" dirty="0">
                <a:solidFill>
                  <a:schemeClr val="accent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HECHO.  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MEJORA EN DESARROLLO,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añadir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filtros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búsqueda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sobre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atributos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actuales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definidos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operativos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sz="4800" dirty="0">
              <a:solidFill>
                <a:schemeClr val="accent2">
                  <a:lumMod val="75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Seleccionar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un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perro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El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usuario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elige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un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perro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específico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&gt; </a:t>
            </a:r>
            <a:r>
              <a:rPr lang="en-US" sz="4800" b="1" dirty="0">
                <a:solidFill>
                  <a:schemeClr val="accent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HECHO</a:t>
            </a:r>
          </a:p>
          <a:p>
            <a:pPr marL="342900" lvl="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Mostrar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detalles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del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perro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seleccionado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Se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muestran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características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fotos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del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perro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seleccionado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&gt; </a:t>
            </a:r>
            <a:r>
              <a:rPr lang="en-US" sz="5600" b="1" dirty="0">
                <a:solidFill>
                  <a:schemeClr val="accent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HECHO</a:t>
            </a:r>
          </a:p>
          <a:p>
            <a:pPr marL="34290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Formulario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solicitud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adopción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El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usuario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completa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la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información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requerida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para la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adopción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-&gt; 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MEJORA PROPUESTA/PDTE ANALISIS ESFUERZOS Y APROBACION EQUIPO. Se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encuenta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una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forma mas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adecuada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hacerla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basada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reutilización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los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datos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del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perfil</a:t>
            </a:r>
            <a:r>
              <a:rPr lang="en-US" sz="48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usuario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342900" lvl="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Enviar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solicitud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La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solicitud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adopción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enviada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-&gt; </a:t>
            </a:r>
            <a:r>
              <a:rPr lang="en-US" sz="48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PENDIENTE </a:t>
            </a:r>
            <a:r>
              <a:rPr lang="en-US" sz="4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DECISION / ANALISIS </a:t>
            </a:r>
            <a:r>
              <a:rPr lang="en-US" sz="48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Punto anterior (</a:t>
            </a:r>
            <a:r>
              <a:rPr lang="en-US" sz="4800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automatización</a:t>
            </a:r>
            <a:r>
              <a:rPr lang="en-US" sz="48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del </a:t>
            </a:r>
            <a:r>
              <a:rPr lang="en-US" sz="4800" dirty="0" err="1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proceso</a:t>
            </a:r>
            <a:r>
              <a:rPr lang="en-US" sz="48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342900" lvl="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Confirmación</a:t>
            </a: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b="1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solicitud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Se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confirma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que la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solicitud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ha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sido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recibida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está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–&gt; </a:t>
            </a:r>
            <a:r>
              <a:rPr lang="en-US" sz="48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PDTE REALIZAR</a:t>
            </a:r>
          </a:p>
          <a:p>
            <a:pPr marL="342900" lvl="0" indent="-228600"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4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Finalización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del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proceso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48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adopción</a:t>
            </a:r>
            <a:r>
              <a:rPr lang="en-US" sz="4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-&gt; </a:t>
            </a:r>
            <a:r>
              <a:rPr lang="en-US" sz="48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PDTE REALIZAR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pic>
        <p:nvPicPr>
          <p:cNvPr id="5" name="Picture 4" descr="Script de ordenador en una pantalla">
            <a:extLst>
              <a:ext uri="{FF2B5EF4-FFF2-40B4-BE49-F238E27FC236}">
                <a16:creationId xmlns:a16="http://schemas.microsoft.com/office/drawing/2014/main" id="{169B8E75-4FCC-0DA8-622D-8B99019732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448" r="4722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B8C8456F-B1DC-2C13-0ECC-2DAE86517399}"/>
              </a:ext>
            </a:extLst>
          </p:cNvPr>
          <p:cNvSpPr txBox="1"/>
          <p:nvPr/>
        </p:nvSpPr>
        <p:spPr>
          <a:xfrm>
            <a:off x="4339912" y="918396"/>
            <a:ext cx="757811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solidFill>
                  <a:schemeClr val="accent1"/>
                </a:solidFill>
                <a:latin typeface="Aptos Black" panose="020B0004020202020204" pitchFamily="34" charset="0"/>
              </a:rPr>
              <a:t>ESTADO HITOS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89578604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B9E385AC7DCD94D9706C999A19A20D8" ma:contentTypeVersion="6" ma:contentTypeDescription="Crear nuevo documento." ma:contentTypeScope="" ma:versionID="41e3c2c0a169ce2102d5cff2751426a0">
  <xsd:schema xmlns:xsd="http://www.w3.org/2001/XMLSchema" xmlns:xs="http://www.w3.org/2001/XMLSchema" xmlns:p="http://schemas.microsoft.com/office/2006/metadata/properties" xmlns:ns3="0e330e8f-fec6-44fd-99b4-79779c18694e" targetNamespace="http://schemas.microsoft.com/office/2006/metadata/properties" ma:root="true" ma:fieldsID="96e03e903cbca1815b3715b967e9bda7" ns3:_="">
    <xsd:import namespace="0e330e8f-fec6-44fd-99b4-79779c18694e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330e8f-fec6-44fd-99b4-79779c18694e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e330e8f-fec6-44fd-99b4-79779c18694e" xsi:nil="true"/>
  </documentManagement>
</p:properties>
</file>

<file path=customXml/itemProps1.xml><?xml version="1.0" encoding="utf-8"?>
<ds:datastoreItem xmlns:ds="http://schemas.openxmlformats.org/officeDocument/2006/customXml" ds:itemID="{11080BCF-1F47-4295-9AA8-4F77CFB6E8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B8F5E0D-D815-4E05-B946-41BAD73629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330e8f-fec6-44fd-99b4-79779c18694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067451A-09F4-491F-858F-199E74BC25B5}">
  <ds:schemaRefs>
    <ds:schemaRef ds:uri="http://schemas.openxmlformats.org/package/2006/metadata/core-properties"/>
    <ds:schemaRef ds:uri="http://purl.org/dc/terms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0e330e8f-fec6-44fd-99b4-79779c18694e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TM03457485[[fn=Malla]]</Template>
  <TotalTime>2543</TotalTime>
  <Words>973</Words>
  <Application>Microsoft Office PowerPoint</Application>
  <PresentationFormat>Panorámica</PresentationFormat>
  <Paragraphs>122</Paragraphs>
  <Slides>12</Slides>
  <Notes>6</Notes>
  <HiddenSlides>1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3" baseType="lpstr">
      <vt:lpstr>SketchyVTI</vt:lpstr>
      <vt:lpstr>DogHero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DogHero</dc:title>
  <dc:creator>Nerea Gorostidi Garcia</dc:creator>
  <cp:lastModifiedBy>Rodrigo Alfaro Olmos (Alumno)</cp:lastModifiedBy>
  <cp:revision>18</cp:revision>
  <dcterms:created xsi:type="dcterms:W3CDTF">2024-08-28T01:15:06Z</dcterms:created>
  <dcterms:modified xsi:type="dcterms:W3CDTF">2024-10-15T11:28:09Z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0x010100DB9E385AC7DCD94D9706C999A19A20D8</vt:lpwstr>
  </property>
</Properties>
</file>

<file path=docProps/thumbnail.jpeg>
</file>